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6" r:id="rId4"/>
    <p:sldId id="267" r:id="rId5"/>
    <p:sldId id="272" r:id="rId6"/>
    <p:sldId id="274" r:id="rId7"/>
    <p:sldId id="258" r:id="rId8"/>
    <p:sldId id="257" r:id="rId9"/>
    <p:sldId id="269" r:id="rId10"/>
    <p:sldId id="263" r:id="rId11"/>
    <p:sldId id="268" r:id="rId12"/>
    <p:sldId id="265" r:id="rId13"/>
    <p:sldId id="264" r:id="rId14"/>
    <p:sldId id="270" r:id="rId15"/>
    <p:sldId id="261" r:id="rId16"/>
    <p:sldId id="271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8A25-83DC-CA4F-83E0-5A29DE6A424A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B269-97FE-654B-AD7F-4D74D9CA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19C0-CA33-487D-8535-0E912A6C8D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2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19C0-CA33-487D-8535-0E912A6C8D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19C0-CA33-487D-8535-0E912A6C8D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19C0-CA33-487D-8535-0E912A6C8D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7C24-61AF-264D-ACEC-F60155EB530A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CCB4-5B9F-ED4D-9FE1-738CEC8A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11" y="1961091"/>
            <a:ext cx="86360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Roadside Vegetation Barrier Designs to Mitigate Near-Road Air Pollution </a:t>
            </a:r>
            <a:r>
              <a:rPr lang="en-US" sz="3200" b="1" dirty="0" smtClean="0">
                <a:solidFill>
                  <a:srgbClr val="008000"/>
                </a:solidFill>
              </a:rPr>
              <a:t>Impacts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3886200"/>
            <a:ext cx="8494889" cy="17526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K. Max Zhang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Sibley School of Mechanical and Aerospace Engineering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Cornell University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9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8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4" r="1"/>
          <a:stretch/>
        </p:blipFill>
        <p:spPr>
          <a:xfrm>
            <a:off x="95756" y="1197139"/>
            <a:ext cx="8139708" cy="5426472"/>
          </a:xfrm>
        </p:spPr>
      </p:pic>
      <p:sp>
        <p:nvSpPr>
          <p:cNvPr id="21" name="Rectangle 20"/>
          <p:cNvSpPr/>
          <p:nvPr/>
        </p:nvSpPr>
        <p:spPr>
          <a:xfrm>
            <a:off x="8251541" y="551213"/>
            <a:ext cx="342901" cy="10761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51542" y="1584350"/>
            <a:ext cx="0" cy="3714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56242" y="1659002"/>
            <a:ext cx="55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15m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756242" y="1574825"/>
            <a:ext cx="0" cy="3714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70041" y="147623"/>
            <a:ext cx="152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Baseline Top View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463422" y="1596419"/>
            <a:ext cx="660778" cy="44431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01009" y="2308570"/>
            <a:ext cx="837768" cy="80998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56242" y="551214"/>
            <a:ext cx="361950" cy="104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66835" y="1041425"/>
            <a:ext cx="140860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F556-D1EF-4D3F-8487-B7D529CCDDE8}" type="slidenum">
              <a:rPr lang="en-US" smtClean="0"/>
              <a:t>10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cs typeface="Calibri"/>
              </a:rPr>
              <a:t>Case 1: </a:t>
            </a:r>
            <a:r>
              <a:rPr lang="en-US" sz="3200" i="1" dirty="0" smtClean="0">
                <a:cs typeface="Calibri"/>
              </a:rPr>
              <a:t>Horizontal </a:t>
            </a:r>
            <a:r>
              <a:rPr lang="en-US" sz="3200" i="1" dirty="0">
                <a:cs typeface="Calibri"/>
              </a:rPr>
              <a:t>Gradient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4046" y="4642988"/>
            <a:ext cx="2017890" cy="1027286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241129" y="3863241"/>
            <a:ext cx="4128912" cy="143086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548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4" y="1121304"/>
            <a:ext cx="7648927" cy="57366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cs typeface="Calibri"/>
              </a:rPr>
              <a:t>Case 1: </a:t>
            </a:r>
            <a:r>
              <a:rPr lang="en-US" sz="3200" i="1" dirty="0" smtClean="0">
                <a:cs typeface="Calibri"/>
              </a:rPr>
              <a:t>Particle Size Distribution</a:t>
            </a:r>
            <a:endParaRPr lang="en-US" sz="3200" i="1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186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90" y="0"/>
            <a:ext cx="561710" cy="84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/>
          <a:stretch/>
        </p:blipFill>
        <p:spPr bwMode="auto">
          <a:xfrm>
            <a:off x="7863841" y="0"/>
            <a:ext cx="455118" cy="7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Macintosh HD:Users:maxzhang:Downloads:figure6_new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/>
          <a:stretch/>
        </p:blipFill>
        <p:spPr bwMode="auto">
          <a:xfrm>
            <a:off x="129887" y="1500584"/>
            <a:ext cx="8844651" cy="2602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0292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 smtClean="0">
              <a:latin typeface="Helvetica" pitchFamily="34" charset="0"/>
            </a:endParaRPr>
          </a:p>
        </p:txBody>
      </p:sp>
      <p:sp>
        <p:nvSpPr>
          <p:cNvPr id="6" name="AutoShape 2" descr="data:image/jpeg;base64,/9j/4AAQSkZJRgABAQAAAQABAAD/2wCEAAkGBxQTEhUUExQWFRUWFx8ZGRgYGBocHRscHRwlHxkcIBogHSggHx8lHCAbIjIhJSwrLi4uGh8zODMsNygtLisBCgoKDg0OGxAQGzQlICYvLy8vLywsLCw0NDgsLCwsNCwsLCwsLCwsLzQsLC8sLCwsLCwsLCwsLCwsLCwsLCwsLP/AABEIAN0A5AMBEQACEQEDEQH/xAAcAAADAQEBAQEBAAAAAAAAAAAABgcFBAMCAQj/xABQEAACAQIDBAYDCQoNBAMBAAABAgMEEQAFIQYSMUEHEyJRYXEyQoEUI1JicpGhwdEWM1OCkpSisbKzFRckNDVDVHN0wsPS8GODk6NE0+El/8QAGgEAAgMBAQAAAAAAAAAAAAAAAAQCAwUGAf/EAEERAAEDAgIFCQUGBgIDAQEAAAEAAgMEEQUhEjFBUWETcYGRobHB0fAUFSIy4TM0QlKCogYjcpLC8SRDU2Ky0hb/2gAMAwEAAhEDEQA/ALjgQjAhGBCMCEYEIwIRgQjAhGBCMCF5zzKgLOwVRxLEAfOcF7L1rS42Aul2v2+oItDUK57owz/SoK/TiozMG1Px4XVP1Mtz5d6w6npaph6EM7eYRR+0T9GIGoG5ONwGc/M4DrPgs6Tpg7qT55rfR1f14iajh2q8fw/vk/b9V5r0wtzpF/8AMf8A68ee0nd2/RS//nx/5P2/VdNP0vIfTpWHyZA361XEvaOCrdgDvwyDpFvNa1H0p0T+mJovlJcfoFj9GJCobtSz8EqW/LY8x87JiyzaakqLCKojYngu8A35Bs30YsEjTqKQlo54vnYR0Zdepa2JpZGBCMCEYEIwIRgQjAhGBCMCEYEIwIRgQjAhGBCMCEYEIwIRgQjAhLu0W2lJR3WR9+Qf1cfab28l/GIxW+VrU9S4dPUZtFhvOQ+vQp9XdI1dVP1dHF1d+ARetk8ybboH4unfhczPdk1bkeEU0DdKd1+c2Hn29C+afo8zCrYPVS7njK5kceSgkDy3hgEL3ZleuxakgGjC2/MLDr19iZMv6J6ZbdbLLKeYFkU+wAt+liwU7dpWfLjs7vkaB2ny7F25hs/lVCqNLTrZ3CLvB5LseA7RNuB8MeuZGwZhVR1ddUkhjzkL5WGXRZd+ew0NBA07UkW6pAtHDHe7Gw428OeJP0GNvZU07qmqkEYkNzvJ51qx5ZTuoPUREMAdY04H2YnotOxKmaVptpHrKWpGyp61qJqSITDn1KBWO4H0Ya+j321GKv5Zdo2z5loAVzacVAkOj/Ud9tXOvOu2Jyp5uo3THOyb4VJHB3dRcAkrxB5YDFGTbapR4lXNj5S923tmB/tY2Z9EQ4wVB8FlUH9JbW/JOIGm3FNxY+f+xnUfA+axzRZxluqGRox8A9dHYfEIJUeNl88QtKz1dNcph1ZrsDx+E9eo9ZW5kPSyrWWri3f+pFcr7UPaHsLeWLG1H5knU4E4ZwuvwPnq7lRMtzKKdBJDIsiHmpv7D3HwOuGA4HMLClhfE7ReLHiurHqrRgQjAhGBCMCEYEIwIRgQjAhGBCMCEYEIwIRgQs/O86hpI+sncIvADiWPcqjUn/hxFzw0XKvp6aSd+hGLn1rUqznbeszCTqKJHjU+qn3xh3s/BF8iAObHCrpXPNmrpIMNp6RnKTkE8dXQNvrJa2zfRSos9Y+8ePVRkgfjPxP4tvM4kyn/ADJWqxwn4YBbifAauu/QnPNAtDRyvSwRjqkLhB2QQPSJIFyQtz3m3Hni93wNOiFkxXqp2tlccza+tdez2aCppopxb3xASBwDcHHsYEezHrHaTQVXUwmCZ0Z2H/XYtHElQkbpiivl+8OMcyMPpX/Niio+S62MDd/yrbwR4+C7ekqz5VObixVGB/7ikfPw9uJTZsKqwq7a1nT3FbWzMxejpmPFoIyfagOJsN2gpSqbozvbuce9S6rp2eXMa9ATJS1iMluaxErIL/BK7pPgvswoRfSeNh7l0THhrIaZ2p7Df9WY6b96ZsjqVqM7nlQ3SOkjCnv6zddSPYTi1pDpSRuWdUMMOHtYdZeey4Wj0l5s8FHaFmWaaRY4yps1ybm3sBH4wxKZxa3LWqMKgbLPd4+FoJKZqKJljRXYuyqAzHixAsT7Tri0alnvILiQLDclAZZQZusr9SUeORozItlbeXncXDC1vSB8sU6LJLrU5aqoC1ulcEA21jPu6EmZpsZXZc5npJGdR60Y7YHc8eoYfOOZAxU6N7MwtaHEaWsbycwseOroOzs50xbJdJ0cto6zdifgJRpG3yrnsHx4eI4YsZODk5IVuCvZ8UOY3bfr386ooN+GGFhL9wIRgQjAhGBCMCEYEIwIRgQjAhGBCMCEq7a7aRUK7otJOw7Md9B8ZzyHhxPzkVSShmW1aNBhz6o3OTd/gPWSnuSbOVeby+6Kh2WIm3WEcR8GJeAHjwv8I3wu1jpDc+uZbtRWQYezkohd27xcfDXzBVnKckipYjHTIqacSLktbQsb3b5/AWw21gaLBczNUyTv0pTf1s3LH2F2hln66CqsKqCQhwBYFSeyQO4cPIKfWxXE8uuHawmsQpGRaMkXyOGXr1tGxNLoCCCLgixHhi5ZwNjcKZ7KbQRZY1VRVLMOqm95AVmZlcXAAA7t1teb4VjeI7tcugrKWStEdRENY+LZa3rsVByfMOviWXq5It6/YlXdcWJAuPHj5HDDXaQusOeLknllwbbQbhc+0kNPLA8VS6pG41LOq25hgTpcEAjywPDSLFWUrpWSh8QuRwukB6Ci3Fgnzgy06EbsQdOA4KWW5IHdy0tawwtZmovyW0JanSMkdPZ522PXYpxg2yy5VVFqYgqgKBcgADQDhi/lWb1luw+rJJLCuHZz+D445oUq4pRUSO7h5I9476gMttLiwPLniDOTAIB1q2q9re5sjoy3RAAsDsX7sBsiaEzMZVmEoQKQCLBN7jqe8cO7HsUWhfNGJYgKoNAba1+2y8s+oZKnNqRTG3UU6GYuVO6XvoA1rEgiM288eOBdINwUqeVkNFIQficbW229XTdW1AjjdzwRCx9gvi4mwusxjdJwaNpU12PzxKDKo2IMk9RI5jiGrSNvbg0GtuyNfK1ycLRv0I+JW/XUzqqtcNTWgXOwC1/FOOx9FVpGz1kxeWVt7q9N2L4oI+nWw5cybow4C7isqtkgc8NgbYDK+08fWfcMnbDYSnq2ZoSsNTbeNuDXJsXQai5BG+BfQ+la2IyRB2rWmqHFJacAPzZ3cx8O5Jmz+1FVlUvuaqVmiHqHUoPhRtwK+HDTSxvihj3RnRK1amigrmcrCfi37+B48e9WDLq+OeNZYnDowuGH6u8EcCDqMOAgi4XLyxPieWPFiF049VaMCEYEIwIRgQjAhGBCMCEYEJO6QNtFok6uKzVDjQcQg+Gw/UOflimWXRyGtamG4cal2k75B28B4pS2F2Jerb3ZW7zIx3lVid6U/Cb4ncPW+Tbeqii0victTEcSbTjkINYyy2cBx7ufUwZvmklTW/wbG5oo0W7MNJJVA9GK2irbW/GwOmhXE3OLnaAy9bEjBAyGn9rcNMnZsHF2/wBbwU15LnUFR1ggfrBEwRmsbE25NazeY+sXua8O1LNnp5IbGQWvnb6bEr7a0EtPVQ5jSxs7AiOeNASZFOgNhxPBeevV92KpAWuDwtGglZNC6llNhraTsPrPr3rRoM0qU3qnMHhpYCtkguCwN7gtJza1xurxvwBGJNc4fE/IJeSGF1oqYF7trvIbuJSrnnSZAkjPSUytIRYzyLu3A4aDtkeBK4qdOAbtHStKnwaVzQ2Z9h+UZ/QdqyhJnVfqOuVD3e8Jbz0Zh+ViH81/qyZthtJrsT/cfEDsXVSdEk7azVEaE69lWkPtJK649FO7aVW/Hom5MYT0gea14eiKH16iUn4qov6wcT9nG9Kux+XYwdv0XqeiSm/Dz/8Ar/2Y99mG9ee/pvyjt81xVXRAp+91TDweMN9IYfqx4afcVazH3fiZ1G3msmTo8zKmJamkDf3MrRsfMGw+k4hyL26uxMjFqOfKVvWAfM9iINusyomCVcZcd0ybjH5MigA+dmwCV7fm7UOwyjqReE25jfrB+ibKTbekzCGSndzTPKjR2ktbtC3Zf0Tx4GxPdi3lWvGiclmPw2opJBKBpAEHLhvGvvC6tjNh1pG62V+vmA3Y2INo05BQSbEgm58SBzJ9ji0czrVddiRqBoMGi3WRvPH14W2tp8+jooGmk1toi3sXbko/WTyAJxN7wwXKUpKV9TKI29J3Dep3sxl0lY01R7qaHMw99wgqEUcEaNhcodO+3Z4m91mNLyTf4lu1czKcNi5PShtr3neCNvfn0POZbPCupUSsVFm3b70fqPz3Sdbd44Hx0OGCzTbZ2tY8VWaaYugPw7jtHFTKiq6rJKoxyDfifUqPRkXhvpfg47vYdLHCwLonZroJI4MTh0m5OHWOB4et4VkyzMI6iJZYmDI4uCPpBHIg6Ecjhxrg4XC5WWJ8Tyx4sQurHqrRgQjAhGBCMCEYEIwIS/trtOlDBv6NK9xEh5nmT8VdCfYOYxXJJoBPUFE6qk0dg1n1tOxTzYDZZ66Vqyru8e8T2v65xxuPgLwtwNrcARheKPTOk5bmJVraVgghyNtmweZ+utUbJtqYJ5pacb0csTFdyQbpYD1lHdbW3G1jbDDZA4kLBnopYo2ynNp2jPoK49vtk1robrZZ4werbhcc0J7j9B9oPksemMtatw2vNLJn8p1+aXtnM8qpoY6SjplpniO5USsvvcZU6hV4s7cSDrcnj6QrY9xGi0W3p6qpoI3med+kDm0DWb7zsA9bl27Y9I8dNeKn3Zphozf1aHne3pH4oOnM6WxKScNyCqocIfN8cvwt7T5c/YlLKtk67M3E9U7JGeDyDUjujj0Cjx0GtxfFLY3vNytOavpaJvJwi53DxO3tPMqTkGxlJSWMcYaQf1knae/eDwX8UDDLYmtWBU4jPUZOdYbhkPr0phxYkUYEIwIRgQjAhGBC8qmnSRSkiq6nirAEHzB0x4QDrUmvcw6TTY8Eh7R9F0EoLUp6h/gG5jPs4r7Lgd2KHwA/KtmlxuVmUvxDft+vT1pUy/P6/KJBDOpaLlG5uCBzik1sOGnAX1AOKmvfGbFaclLS4gzlIzZ28f5Dx7SmjNI1zPqa2icSS02vuWa27e97EX7LG3pXKndGumLHfzLObs2FZ0RdRaVPOLNd+Iesxw1i6a8ohjqOqrJKYw1AUr2x21F7EX5jQ2JANieG8cXNAd8RGazZnOi0oGv0m3vlqPrbx5lybXbWx0YCKOtqJNI4V1JJ0BNtQL6d5Og528kkDctqsoqB9SdI5MGsn1/pZFK65nDJR10fU1kQ3iBa4v6Mqam41AIuRr4jFY/mDRdkUy8GieJ6c6UZ9WPgk7ZrOJsnq3p6kHqWbtgXI7lmTvFuPMgW4rbFTHGN1j64rWq6ePEIBLF82z/8n12FWqNwwBUggi4INwQeBB7sOrkiCDYr6wLxGBCMCEYEIwIXjV1KxI0jkKiKWYnkALnHhNhcqTGOe4NbrKitPHLnWYktvLCup/6cQOi92+36yTwXCYvK9da4sw2lsM3d538w9a067bbQ1GXdQlPTximChS7BioPAJ2TdbAXub3voDY4ukeWWAGSyaCkirNN0rzp7hr589fgsfaOV6pFlmoJo5FsYqqjdZvEHskHc58bjlbFbyXC5b0jNNUobA4sZKCNrHgt775pg6Odpp6pHSojYNDYGW26GPcQbEPbU2FrH1bgG2GQuyKRxSjigcHRuyds3fT1mlfbfblp3NJQX3WbdaRPSlY6bqW9XlvcW5aamqSW/wtWlh+GNiby1RrGw6hxPls59W1sR0dJAFmqwrzcVj4pH3X5Mw7+APC9r4nHDbNyTxDF3S3ZDk3ftPkO3fuVBwwsRGBCMCEYEIwIRgQjAhGBCMCEYELkzTLIqiMxTIHQ8jyPeDxB8RrjxzQ4WKthmfC7TYbFR/aLZqpymYVNM7GIGwfmtz6Eg4FToL8CbcDbCb2OjNwuopayGvZyMo+Ldv4jj6zF095Btaa+lk9z7kdYieg+q35MO9T9BtfxvbIXty1rGqaAUszeUuYydY7ufv2JR2hyJqJIJuueTNJpwVZTe5Isy2OhXULcjW4Gi3GKXM0LG/wAS1KWpFS57NECFrcx48+3zOab8h2aqRWvWVk0bvudXGsQIG7fibjTnprqeOgxcyN2npOKyqishNOIIWkC9zff65uZffSHssK2DeQe/xAmM/CHOM+fLuNuV8eyx6Qy1owyu9mks75Tr8/WxLvRJtOT/ACKYneW5hJ42HpR+a6kDuuOQxXA/8JT2NUVv+QzUdfn0+tap2GVzyMCEYEIwIRgQpf0w7QHsUUZuTZ5bc9fe09p7VvBe/C1Q/wDCF0WB0uuodzDxPh1pg2Xo4Mqo090SJHJId6RmNrueCjvCjTTxPPE2ARt+JI1cktdOeSBIGrm39P0TORFURepLFIvgysp+gjFuTgs/44n7QR0EJSyvZ2qoKpRSMJKKVu3FI2sPMsp4nw77gH4YpaxzHfDqWlNVw1UJMwtINRG3n9c25YfSjtcWJoaYkkndmK3uSeES2439a3fu94xCaT8ITuEUAA9ol6L/AP0fDr3LqybY0UWX1M8n86amkNwfvQ6s9lSPW72HkNOPrYtFpJ12Vc+Ie01TI2/JpDpz1nhuCR9msqra7rOomb3vd3t+Zx6V7W4/BOKGtc7Ue1a9XPTUtuUbrvqaNlvNbn3A5r+GH5xJ9mJ8jJ6JSfvWh/J+0L8+4HNfw4/OJPswcjJ6JR70ofyftCPuBzX8OPziT7MHIyeiUe9KH8n7Qj7gc1/Dj84k+zByMnolHvSh/J+0L9+4DNfww/OJPswcjJ6JR71ofyftCPuAzX8MPziT7MHIyeiUe9aH8n7QvlthM0HGdR51Mn2YORk39pXoxShP4P2hfP3DZn/aE/OX+zByMm/tKPedF+T9oR9w2Z/2hPzl/swcjJv7Sj3nRfk/aEfcNmf9oT85f7MHIyb+0o950X5P2hfY2BzX8OPziT7MHIyeiV570ofyftC8+jJ3eveGZ2kXqpFZHYupsQDoTYjjgh+exUsWDG0wkjFjcEECx27l+bW7Oy5VUJU0rERb3YOp3CeMbd6kcCeI0OouSRhjNwvaKrZXxGGYfFt48Rx9asg97PGmzJ4MwsRNCpjKb1wrHvHDS5KtzDC+oFr26LyH7QsapE1GH034XZ33+to4cc2LMswWKCab0+pRmIB5ou8V8D9uLHOsCUhFEZJGs1aRA6zZIWXbV5gkUddUiFqORwGCAh4lLbofy3rcSTryvpQJHgaTtS2paGkc91PETygG3UdtvVlkdJ2TNSVUdbB2RI+9cerMNb/ji58SG78Qmbou0gmsJqBUQmnkzsOz6eSp2zecLV00c66b47Q+Cw0ZfYQfMWPPDTHaTbrnqqnNPK6M7PQWniSXRgQjAheFfVrFG8rmyxqWY+AFzjwmwuVONhkeGN1nJR/YCjavzJ6qYXEbdaw4jfJtEvktrj5AwpENN9yupxKQUlIIWbcujaenxWrn9dEMzd80gk6gL1dPdd6O3rOd06s3K1yLi40BEnEafxjLYlqaJ5pA2keNK93bDwHMOo7CvzZEZoKVWolp/c5ZzHHKWLgFybE3t9OPI+U0fhtZFb7EZiJy7TsLkWtqTBtRtNNR0CtN1YrJQVVU9FTzYAk3CKRc6gtbkcWveWsz1pGkoo6ipIjvyY3+hr7uZL/RNsvvH3dMCTc9Tva3PrSnvN7gfjHuOK4I/wART2M1tv8Ajx9Pl59A3p+2s/mNX/h5f3Zww/5SsWi+8R/1DvCQOg/jWeUP+phem1no8Vt/xB/1/q/xXP03/faa/wAB/wBa4jU6wp/w/wDI/nHiuKHonqWVWEtPZgD6/MX+Bjz2Y8Fa7HYQbaJ7PNff8UdV+Fp/0/8AZj32Y8F57/h/K7s81ibVbFS0KI8rRMHbdG5vXva+t1GK3xaGtOUeJMqnFrARYXzVk2F/o+l/uV/VhyL5AuUxD71JzlbuLEmox01Ae7Ijb/44/bfCdTbS6F1mA/YO/q8Avb+KGf8ADw/ktg9mKh7/AI/yHrC5aHoyabe6qrppNw7rbtzY9xtjwQX1EKyTGhHbTjcL71jbX7HvQdV1jo/W71t0EW3N297/ACvoxCSLQtdN0WINq9LRBFra+N/JW7ZH+Y0n+Gi/djDsfyDmC5Ct+8yf1O7ypd0Y/wBLSfJm/bGFYftOtdFi33Fv6e5V7MaFJ4nilUMjizD/AJwI4g8iBhwgEWK5iKV0Tw9hsQozl9RJkuYlJCTEbBvjxE9mS3wl19ocDjhMExPzXVysZiVIHN+bZwO0cx8imrMMvrab3THRwrU01ZvOvaUdU0gs3EgFTxHLhrxvYWvbcNFwVmxy002g6d2i9lhq1gauYpn2QyM09DDTzBXKglha4BLlwNeO6SNe8XxbGyzQCs+tqRNUOlZlfyt2rq2lydaumlgbTfXsn4LDVG9jAeYuMSe3SbZVUtQYJmyDZ3bexTjogzVop5aOTs75LBTykTR18yo/9eFoHWOiVv43AJI2zt2dx1Hr71W8NrmEYEIwISF0w5r1dIsIPanex+Qnab9LcHkTiiodZtltYJBpzmQ/hHacvNd/RflXUUCMRZpvfWPg3ofoBT7Tj2BtmX3qjF5+VqSBqbl1a+1M00cUyFGCSodCpswPmOGLTYhZ7S+NwcLg9SW8t2ISmqlmpppIozfrIL3R9NOJ0sddb+BGKxEGuuCn5cSdNCY5WgnY7aPXR0qe55K2bZqIkJ6oN1akcFjQ++Sd1zqQed0GF3XkksPXryW7TtbQUWm7Xr6TqHRt6VaqaBY0VEAVUAVQOAAFgPmw4BYWC5Jzi5xc7WVnbWfzGr/w8v7s48f8pV9F94j/AKh3hIHQfxrPKH/UwvTaz0eK2/4g/wCv9X+K8Om777Tf3b/rXHlTrCngHyP5x4rPhy3PCo3TU7thb39OFtPX7sRtLx6/qrjNhl89H+0+S+/4Mz7vqf8Azp/vwWl49f1XnLYX/wCv9p8li7T0mYoiGuMu4W7HWSK43rcgGNja+IvD/wASbpJKNzj7Pa+2wI8FZdhf6Ppf7lf1Ybi+QLlMQ+9Sc5W7ixJqM9NQ/lkX+HH7bYTqPm6F1eA/YO/q8Avetzyuzh2hpUMVPwY3sLf9SQDu/q179d7jj0vfKbN1KEdNS4c0STG79n0HiexelfsBV0O7UUMzSOq9sKAG8d1dQ6/ENzpz5BhczNpXkeKwVV4qhtgdW7pOw8R2Jc2w2rauSASR7ksPWB7cG3t2xsdVN1N1N+WvIVvk07XT9DQtpS8tN2utbov169atGyP8xpP8NF+7GHI/kHMFyVb95k/qd3lS7ox/paT5M37YwrD9p1rosW+4t/T3Kz4dXKJK6VMg90UplQXlp7sO8p66/MN78XxxTOy7b7lrYPVcjNoHU7Lp2eS5uibP+tpWhclnp+HMmM+hbvsQV8guPIH3bbcrMZpeTmEg1O79vn1o+66trNMvpCqH+vn0W3eF4H2FvLHnKvd8g6Sj2Cmp86mS5/K315c619mNnaiGUz1VY88rLulBpGtyDovmOIC89MTYxwN3G6Vq6uGRgjhjDQNu3r/2p/0hwGhzRKqMaOVmHIFlNpF9osT/AHhxRKNB+kOdbmGOFTRmF2y469R9blY6eYOqupurAMD3gi4PzYcBuuUc0tJB1hemBeIwIUZ6S5DVZpHTKdF6uLyaQ3Y/ksv5OE5vifboXV4UBBRumPE9WrtumzaOk9110WXF2jpo6frnVDYydrcVL9w0Pz8wCLHjSeGbLXWZSv8AZ6Z1UBd5doi+zK91y5z0fJTRtUUEssE0SlwN+6uFFypv325kr3jHjoA0XZkrIMVdM4RVLQ5py1ar7fWe5aWb7TsMn91ejJLEALcnfs3Hlqw8sTdJ/L0lRBRA13I6wCeoZ/RYvQvk+7HLUkaueqT5K6sR5tYfiYhTt1uTePVF3thGzM851dneqZhlc+sraz+Y1f8Ah5f3ZxF/ylM0X3iP+od4SB0H8azyh/1ML02s9Hitv+IP+v8AV/ijpuo2PueW3YAdCe5jYrfzAb5sFSNRRgEjRps25HvTjsZtPBVwoEYLKqgPET2hYWJHwl8R362OmLo5A4LKrqKWnkOkMjqOz/fBMeLEgpD0ubRQT9XBE4cxOWdl1UaW3QeZ77cPPgpO8GwC6jBaSWPSkeLXFhv51RtkKZo6KmRxussSgg8QbcD44YjFmAFYNa8PqHubqJK2MTSqkXTZRP10M1uw0ZjvyDAlrE+IbT5J7sKVAzBXUYBI3k3M23v4eHanvYvPaSohVaYLHuDWGwBTv05i/rDj54vje0iwWLXU08UhMud9u/1uTCzWFzoBixIqI9KOaU1RUJ7lAd1BEkiDSQmwQAj0yLEX+MACcJTOaXZLr8IhmhiPLZDYDs135lX9nqZoqWnjfRo4Y0YeKoAfpGG2CzQFy9S8Pme9uoknrKlHRj/S0nyZv2xhSH7TrXSYt9xb+nuVnw6uUX4RfQ4EKK5OP4NzrquEZfqv+3LYx6+B3Ln4pwk3+XJb1mutn/5uH6e21+luvx61a8Orkkv7Y54tPTTFZ445whMYYrvFhrYIeJPDhzxXI/Rac807Q0zpZW3aS2+evvSn0jKKrK6arAG8u458BIArj8vd+bFUvxMDlp4WTBWPgO246sx2XTD0YZh12XRXN2ivEfDdPZH5BXFkJuwJHFouTqncc+vX23TXi1ZqMCFGdkx7pz15DqFkmk9i3RPmuvzYTZ8Ut+ddXWfycNDN4aOvM+KfdrtlnqJI6mmm6iqiFlb1WXjutx5k8iNSCDpa+SMk3abFYtFWtiaYpW6TDs3cR6HOsifLc5qUNPPJTxRMN2SSMEuyn0gBw1HycQLZXCxtZNNmw6F3KRhxcNQOq/rnWP0vyLDDR0keiIC1udkUInnoW1xCewAamsEBkkkmdrPibnuCoOyOX+56KnitYrGC3ym7T/pE4YjbotAWJWy8rUPfvPZqHYtfE0qsraz+Y1f+Hl/dnEX/AClM0X3iP+od4SB0H8azyh/1ML02s9Hitv8AiD/r/V/iqbXUaTRtHKodGFmU8D/zvwyQCLFc9HI6Nwcw2IUr2l6NZYG66gZmCneCb1pE+QwtvfQ3ysKvgIzaukpMYjlHJ1Atx2HnHocyxf4XzTMR7lBd93syBV3O8e+tpbmLG17cCcQ0nv8Ah9dKa9noaP8AnGwvq2/2jx7U9bH9HEVMVlqCJpl1UC/VoeRAPpEd58LAEXxfHABmVj12MPmBZH8Le0+XR1p7xesZGBC5sxoI542imQOjCxU/8uCORGox4QCLFWRSvicHsNiFKtpOjienbr6F3cKbhQbSp8kj0voPysKvhLc2rpKXGI5hydQLX27Dz7u7mWSKvNM0tBd2VOy+nVoCOJkIAu3xfDRcQu+TL10pnk6Kh/mbTq2n9PDj2qg7H9H8NIRLIeunHBiLKh+Kvf8AGOvdbDEcIbmdaw67FZKgaDfhb2nn8u9OeLllKMdGP9LSfJm/bGEoftOtdXi33Fv6e5WfDq5RGBCknTXQ7s0E66F0KEjkUO8vt7Tfk4UqG5grp8Blux8Z2G/Xke4JurMnbMoaab3VNAjQhnSJrbxYA66201HA8fntLeUAN7LLjqBRvezQDiDkTstdfuW9HNBFr1PWt8KVi1/NdF+jAIGDYiXF6qT8Vhwy7dfavBdnJIsonpHKuVSXqyCTpcvHe4Gt7YNAiMt51I1jZK5s7cs237AVh9CNXdKmLkGSQfjAqf2V+fFdMdYTmPx2cx/OOrPxVPw0ueXnPJuqzdwJ+YYF60XICj/Qwg90Tyt6kGp+UwJP6OE6fXfgupx4/wApjBtPcPqqbsnm7VdLHUOgQyXIUG9gGIGvja/twzG7Sbdc/WQCCZ0YN7L6zTOhDPTQlC3uhnUNf0SoB4W1B156YHPsQN68ip+Uje+/y27VLukwddm0UPK0UX5bkn6GwtNnJbmXRYV/LoXP/qPUPorNhxcojAhZW1n8xq/8PL+7OIv+Upmi+8R/1DvCh+yecVlP1nuNGff3d+0Rktbe3eA04t528MIsc5vyrr62np5tHlza17Z23XTD92Oc/gX/ADV/sxZysm7sSPu/DvzD+8I+7HOfwL/mr/Zg5WTd2I934d+Yf3hfg2vzjX3l9eP8lf7O7Bysm7sXvu/DvzfvC/fuxzn8C/5q/wBmDlZN3YvPd+HfmH94R92Oc/gX/NX+zBysm7sR7vw78w/vC56bb/NJCRGA5XiEgLW87cOfHux5yz/QVj8KoWZuNud1l0fdjnP4F/zV/sx7ysm7sVfu/DvzD+8I+7HOfwL/AJq/2YOVk3diPd+HfmH94QNsM5/Av+av9mDlZN3Yj3fh35v3hH3Y5z+Bf81f7MHKybuxHu/DvzD+8I+7HOfwL/mr/Zg5WTd2I934d+Yf3hc/RQxOZktoxjkJ0trvC+nLXljyH7RWYyAKQAarjuKtmHVyKMCEidMdPvUKt+DmU+wgr+sj5sUVA+G62cDfapI3g+B8FodF0+/lsNzcqXX2B2t9FhiUBuwKjF26NW7jY9gTHXVscKNJK6oi8WY2A/8A3w54sJAFykI43yODWC54LF2a2lWvM/VxOIUsqyOLCQneD2HcLDnftagYgyTTvbUm6ujdShuk4aR1gbNVvXVdT3oZcpWzRnnCb+aOo+s4Xp8nW4Lcx0B1O1/HvB8lZMOLlVx5yf5PN/dP+yceO1FWw/aN5x3qZ9B6XNV3bkQ+ffwrTaz0eK6H+IDlHzu8FpUSZjle9BFTe7KUMTEVazKGN908Tx14cTx5CQD48gLhLSGkrrSPfoP25ZG230ejau7JKKsq6yOsrIhBHArCGG9zvOLMx9nfbgunEmTQ5ztJ2VlVUS09PAYIHaRdbSPNsHrpShny720Kg/2iD6EQj6Rip2cvSPBalObYWf6Xd5Vnw4uTRgQsraz+Y1f+Hl/dnEX/AClM0X3iP+od4SB0H8azyh/1ML02s9Hitv8AiD/r/V/iqphpc2uHN84hplDzyCNWbdBN+NibaDuBxFzg3WroaeSY6MYuVknbzL/7UnzN/txHlWb0z7rq/wAh7Fyy9JOXDhMzeUUn1qMR5disGD1Z/D2jzXKOlOhva01u/q9P2r/Rg5dqt9yVVtnWkno+2pgopKl5t+0u7uhVuTZmJ5i2hGKInhpJK1sSoZalkbWWy13PAeSeIelGgPEyp8qM/wCW+L+XYsd2CVQ1AHp812xdIWXN/wDIA+VHIv0lLY9EzDtVTsJqx+DtB8V7ptzQEgCpQkmw0bifxce8qzeoHDKoC5YUxYsSKMCFG+jj+mJv+9+8GEoftOvvXVYp9wb+nuVkw6uVRgQlLpUX/wDmTeBj/erimf5D0d608H+9t6e4rE6OaWSfKZIopjA/XELIouVsVY6XHEXHHniMQJjsDZN4o9kVaHvbpCwy6wvPN+j2rYK/us1jRtvCKo3wjeH3w/VfhcY8dC47b86lDi0AJbyegDtba/cmjZTPjKWp5KVqWWJQSlhuFb2BQi1x5Cw7ziyN98iLLOrKYR2ka8Padu3pSB0bC2bzjwmH/sGKIftOvvW3imdAz9PcrHhxcquXNU3oZR3xsPnU48dqVkRs9p4hS/oPf3ypHekZ+Yt9uFabWehdF/EA+Fh4nwVaw2uZRgQoxtSDHn6NwvPTt7LIp/UcJPyl6R4LrKSz8MI4O8SrPh1cmjAhZW1n8xq/8PL+7OIv+Upmi+8R/wBQ7wkDoP41nlD/AKmF6bWejxW3/EH/AF/q/wAVVMNLm1F+kDbaCvgjjiSVSsocmQIBbdYeq5N7kYSllDwLLrMNw2WlkLnkG4tlfeOA3LR2U6OaeppIZ3lmVpFuQpSw1I0uhPLE2QBwvdUVmLzQzuja0WG+/mtyLowoE9JpW+VIB+yq4nyDNqTdjVU7VYcw87rpi6PsscHcj3raErNIbH8u18e8jGf9qs4tWtObv2jySN0bbNU9XNUrOpdYrbo3mXizA33SCfRGKImBxIK2MVrJYI2GM2vryvsG/nTs/R7ljEhVII0O7M5II46Fji7kY/RWQMWrW5k/tHkuaXonozwkqF8AyH9cZOA07d6sGO1A1hp6D5qf7Z5HHQVkccbO6hUkJbdLembgWAHBcLyN0HWW3QVL6uAucADcjLmHPvVb2V2ygr2dIklUoAx6wKNCbC265w2yUPNguZrMOkpQC8g33X8QEx4sSCjfRx/TE3/e/eDCUP2nX3rqsU+4N/T3KyYdXKowISf0ryWy2UfCeMf+wH6sUz/ItTBherbzHuK8uiGK2Xg/Clc/Tb6sEHyKWNG9URuATri5ZKMCFGui472azMOG5K3sMi/bhOH7TrXVYv8ADRNB3t7irLhxcqvxhcWwIUb6IiYswlhJ/qnU+LI6/VvYTgyfZdXjVpKVsg3g9YKsuHFyiMCFHOmGIxVsMw5xAj5Ubk/WuE6jJ1/WS6rAyH07ozv7x9Cq/BKHVWXgwBHkRcYcGa5ZzS0kFemBeLL2qUmiqgNSaeUD8g4i/wCUpmjNqiMn8w7wp/0HnWr8of8AUwvTaz0eK2/4g1R/q/xVUw0ubUa6Q9i6ehp45ITIWaUId9gRbcY8Ao1uBhOWMMAsurwzEZqmUtfawF8hxCd9jcvSoyiGGS+48ZVrGxtvHni9jQ6OxWPXSuirnPbrBXj/ABaZavGNvbK4+vEfZ49yn75rDqd2DyW7s5lNLTIyUgUKWuwVy/atzJY20tpixjGtFmpKqnnmcHTa9mVvAJD6G/v9b+L+2+KIPmK2sc+zi6e4Jlrdhctnkd2QGRnZnKyvfeJu2m9Ya30tiwwRk3WfHidZG0NByAyyHkvXJtgaOmnSeFXDpe13JGqlTofAnA2BjTcKM+KVE0ZjeRY8ON0g9LSb2ZRqeBijB9sjDFM/zrawY2pHHie4KjbM7HwULO0JkJcAHfYHQG4toMMMjDTcLCq8QlqQBJbLcmHFiRUb6NzfOJvKb94MJQ/adfeuqxT7g39PcrJh1cqjAhTrpqq7U0EXN5d72IpB+ll+jC9QcgFu4Cy8rn7hbrP0KY+jyl6vLqZe9N//AMhL/wCbFkQswJDE36dU88bdWXgmLFiRXhXVAjjdzwRGY+wXx4TYXU426bg0bSpP0I09555PgxKv5bX/AMmFKYZldLj77RsbvJPUPqq/hxcujAhRgfyTaDuVp/onX9W8/wBHhhP5ZenvXV/b4XzN/wDk+QVD2m2yho5FhaOWWV13lSNb3FyOJI5g8Lnwxe+UNNlh0mHyVDS8EBo2kpaG1mZ1ZmSlpo6cwi79aSZFuLqN0gakA2upHjivlJHfKLLQ9hoqcNdM8u0tVtXHPPvXHt2/uzKaSs0LJbfI+N2JP/aF0xGQ6cYd69XVuHD2etkg2HV0ZjsumzozzLrsvh17UQ6pvDc0X9DdPtxdCbsCzMVh5OqduOfX9bppxas5eNXDvo6HgylfnFseEXCkx2i4O3KR9DFRuVU0LaFouHxo2sR59o/McKU5s6xXT46zThbINh7x9FYsOLll/Pe0O2lRXRrHN1W6rb43FIN7Ec2OlicZ7pHPGa7ilw6KlcXMvmLZ/wClVtjcvSoyiGGS+48ZDWNjbePPDbGh0diuarpXRVznt1g+C8P4tMtX0o29srj6xiPs8e5T981h1O7B5Le2cymlpkZKQKFLXYBy/atzJY20tpixjWtFmpKqqJ5nB0xz5reASH0N/f638X9t8UQfMVtY59nF09wTLW7C5bPI7sgMjOzOVle+8TdtN6w1vpbFhgjJus+PE6yNgaDkBlkPJeuTbA0dNOs8KuHS9ruSO0pU6HwJwNgY03CjPilRNGY3kWPDpU/6XnK5ijDiIUI8w7kYpn+fo81t4IL0pHE9wTX0b7YT10kyzdXZEBG4pGpJGt2OLIZHOJBWbiuHxUrWll8ydf8ApPVRMEVnbQKCxPgBc4YJssZrS4gDapB0NRM9ZNKeUJv8qRwf8rYTp83XXU46Qynawb+4fVWPDi5VGBCjPShOarMo6VD6ISIeDyEFj8xT5jhOY6T7BdXhDRBSOmdtuegfW6fkzBhmK00b7kFPS70g7OrEgIpuLiyje0xfpfHojUAsQxD2UyuF3OdYeJ68ljfxktbrvcUvuPf3evB5Xtvbu7bjpx46Xvpivl9tst6c9zj7PlRylr6Phe/h2Zra6QMxCZZO6m4kQIp7xIQt/wAkk4slPwFJ4bEXVbGnYb9Waw+hej3aWWUixklsD3qii36RbEKcZEpzHpLzNZuHf9LKh4YWGjAhSPpmoCk8FSum8u5ccmQ7ynzIJ/IwpUNsQV0+BSh0b4jsz6DkfXFU7Ja5aiCKdQPfI1byuLkew3GGWnSAK56eIxSOjOwleUGTJHVS1QZg0qKrrpunc4MdL7wGnG1seBgDi5SdUOdC2EjIEkb89i5zkdO1HJSwhVidWXsneCltb8TqG19mDQbo6IUxUytnbM/Nwtr4Kc9E+ZtT1ktHL2esJW3dLHcEe0BvyVwtA7Rdolb2MwiaBs7NncfXarDhxcsjAhRPP75bnPXWtGX63zSS4lHsJew8BhJ3wSXXXU3/ADKDk9trdI1eCtUbhgCCCCLgjmDwOHVyRBBsVLOlSppGpohTPTs3XAnqjGTu7jcd3W17fRhWctIGiujwdk7ZncqHAW233jemfY2gSfKIYZL7jxkNY2Nt488WsaHR2Kzq6V0Vc57dYPgvH+LTLV9KNvbK4+sYj7PHuU/fNYdTuweS3dnMppaZGSkChS12CuX7VuZLG2ltMWMa1os1JVU88zg6Y57MreASH0N/f638X9t8UQfMVtY59lF09wTLW7C5bPI7sgMjOWcrK994m7ab1hrfS2LDBGTdZ8eJ1kTA0HIDLIeS9cm2Bo6WdZ4lcOl7XckdpSp08icetgY03CjPilRPGY3kWPDpSF0sEfwnFe1uqjvfhbrGvfwxRP8AOtrBvubrbz3BVTKqikYt7maBmA7XVFCbcr7vLDTS3YubmZO0DlQRz38VgdKmcCCiZAe3Ue9gfFP3w+W7p5sMVzus229PYPT8rUBx1Nz8u3uXH0PZUY6RpmFjO9x8hOyv0758iMeU7bNvvVuNz6c4jH4R2nPyT7i9Yq5M2zBKeGSZ/RjUsfG3ADxJ0HiceONhdWQxOlkEbdZKk/RdRPVV8lXLr1e85PLrJL2A8Au95dnCkILn6RXTYvI2CmbAzbl0D627U+7QbC0lW5kdWSVrXkRiDoLDQ3Xhpwxe+Frs1i02Jz07dBpu3cR6PavzPchk/g4UdNuE7iRFnNrILbzWA1Y24acSeViPYdDRainqme1cvLvJy37uZKPTDWLHFS0aHRRvkcwqDcj+e7/k4qqDYBq1MDjL3vnPN15nw60+bG5Z7nooIiLMEBYfGbtP+kTi+Nui0BY1dNy1Q941Xy5hkOxbOJpRGBCWekbKPdNDKFF3j99TzTiB4ld4e3FUzdJq0MLqORqWk6jken62KX+hrOd+CSmJ1iO+nijm5t5Pe/yxiFO7LRT2O0+jIJRtyPOPp3L8noJc3rKhJJXjo6aTqurQ2Mjr6RPLiL3INgRbW5x5YyuN9QQ2VmHwMcxoMjxe52A+vPYF+Z9kMWUhK2kZ0CSKssZclZEY2IsfWHEd3Hljx7BF8TUU9VJXkwTAG4NjbUR4LK6WMlaCoSuhuu+y7xHqypqje0Ae1T348nZY6QTODVLZYjTv2X6QdY9b+Co2ymerWUyTLYE6OvwXHpD6x4EYYjfpC6wqymdTSmM9HEeu1a+JpVJXSls6amm62MXlguwA4sh9NfE6Bh5W54pmZpC42LWwir5GbQd8ru/YfBcHRLtOJYvckh98iHvZPrR93mvDyt3HEYJLjRKvxqi0H8s0ZHXwP170h7S7Ez0MSSTPEwZggCFib7pPNRpocUOiLALrZpMSiqnlrAchfO3md6qWxuXpPlEMMl9x4yGsbG28eeGmNDo7Fc5XSuirnPbrBXh/Fplq+lG3tlYfWMR9nj3KfvmsOo9gW1kdFRUamOnMcYdrletLEta3rMTwHDE2NYzIJSolqKg6clzbh5BIfRHUIk1aXZVF11YgD0n5nFMBs4rZxprnRxAC+vuCZ6zYnLJ3eQqpd2LMVmfVmNybb9hryGJmGNxus9mJVsTQ0HICwyHkvfJdgqOmmSeFXDpfdu5I7SlTp5E49bAxpuFCfFKiaMxvOR4dKn/S8m9mKKOLQxge13GKZ/n6PNbeCG1KTxPcE27AbIy5c88k8kO4yDVWbTdJJJ3lAAti2KMsJJWZiVfHVhjYwbg7ePMSkrNKl85zJUjuIvRT4sQN3kI5E/WgxQ4mV+S14WNw6kLnfNt4nYOjzKtlLTrGixoN1UUKoHIAWA+bDoFhYLkXuL3FztZXrj1RUp6Xtod9loortYhpd3Ulj97j8T61u8phWd/4QukwSk0Qah/R4nw611ZvljUGVQwbxj66dBVSJxVX1cgjkLKl+YFueB7SyMDfrVcEwq610lr2adEHbbV5rVzLaCt614svplmipwod5HJLkqGAQlwSd0jtHeJv5XmXuvZg1JaKlptAPqX6JdewA1Z2zy37MvLf2Wz5ayATBShDFHQ8UdeIvYd4PLjyxZG/TF0lWUpppNAm+0HeCpXGf4Uzm47UQe/eOqi4ex2/eYV+0k9bPXaujP8AwcPt+K3a7yHcrZh1ckjAhGBCMCFEq5TlGbb6giEneAHOF/SUfJN7D4i9+Ej/AC3rroyMQotE/N4jUenxKeMxy2rhnery3qpkqArSQubAsBpIhuBqOOo9ulri1wOkzaseKankjENVcFuojuPr68tPs3XVs0cuZMiRRtvLTx8Cw+FqR+kxtcC1zfwRvebv6la6spqZjmUoJJy0j4f6HSnDOqSGeI08xFpgVAJAJIG9db8Stt7wtfFzgCLFZUEkkTxKz8PrPn1KQZDmMuTVzwz3MTEB7DRl9SVR4a6fKHEaKNcYnWPriupqImYjTCSP5tni0+tx1FWuCZXVXQhlYAqwNwQdQQe62HQbrkXNLSQRYhfeBeKNdIGzUlDUCspbpGX3rr/VSE8LfAbly1KnQgFOVhYdILq8NrGVUXITZm23aPMde3etmvqGzyijSExx1EUgaVHZgPRZbrYMSpJ07tR5yJ5VuWsJSNowyoLn3LSLAjnBz1LEHRZXfhYP/JL/APXiPIP4euhN++6X8p6h5r7i6Iqk+lNAPIO361GD2Yrx2Pw7GnsHmvWfohlCMVnjZwLherIDHu3t7Tztg9mNtai3H2FwBYQN9/CyWdktk5K+V41ZYxGLuzC9r3AAW4uSQedtD4A1sjLzZaNbXspWBxF76h9UzydEEvq1ER842H1nFnsx3rOH8QM2sPX9FznoorF9CWn/ACpF/VGcHs7hqsp+/ac/M09QPivqHotrQ6s0lOd1gT75ITYG/wCDwcg/h66F47G6YtIDXdQ817dI22RqW9x0l2Te3XZdTK17BFtxW/P1jw09L2aTS+EKOF4cIRy82R1i+wbzx7ufU6dH+ygoYbvYzyWMh47vcgPcOZ5m/ha6KPRGetZOJVxqZMvlGrzTVi1ZqW9udqVoYCRYzPcRL482PxV+nQc8VyyaA4p/D6I1UlvwjWfDnKQejvKFu+Z1rhY0YlGkPpSE9qQ99jcDvY+AwvE38bltYnUGwpIBmdYGwbvPhzqmUVfS5hA24yzRN2WBBHsKsAR3j2EYZDmvGS5+SKekkGkNF2seglmHYSelkZsvrWhR+KSIJALcLE6acBcXtzOKuRc0/AVoOxOKZoFTFpEbQbevWS59qZRleW9QkheeoLAudGYtrNJa+lgd0dxK8eOPH/y2aO0qdG011XyjhZrbZc2oeuK+uh7Iuqp2qXFmm0TwjXgfxmufEBTj2nbYaSMbqdOURDU3Xzny77qhYYWGjAhGBCMCEpdJOznuulugvNDd072Hrp7RqPFRiqZmkMta08LrPZ5rO+V2R8D62XWH0RbTB4/cch7cYLRE+snNfNSdB8E/FxXA/LRTmN0Wi7l2jI6+ff09/OmrbDaZaKNTumSWQ7sUY4s367C44akkDni2STQHFZtDRGpeRezRmTuWPs5spNJMtbmLl5xrHED2Iu7gbXHcNOZLHUQZGSdJ+tNVVdG2M09MLN2nafXqwyXrtTllNmiSRQyoamnNgwPok+qxtqp4Ei9iO8EY9e1smQ1hRo5pqFzXvadB3q449457pL2K2tky6VqSsVliDWIOphY63FuKHjp33F760xyFh0XLWr6BlYwTwG57/r/oqxwzK6hkYMrC4YG4IPAgjiMOLlXNLTYixXzU06yIyOoZGFmUi4IPLHhAORXrHuY4OabEKM7U7NT5XMKmlZupB7LjUpc+g/ep4XOh0B1tdN8ZjNwuro6yKuj5GYfFu38Rx9ak/wCxW20VaoRrR1AGsd9GtxZCeI524jxGpYjlDstqxK/DX0x0hm3f4H1n2Jsxas1GBClnQ39/rfxf23wrB8xXR459lF09wVTw0ucXnPMqKXdgqqLlmIAAHEkngMeE21qTWlx0Wi5Ui2226erPuWiDdW53Syg78t/VUcQp+c+AuCrJMXfC1dPh+GNpxy0+sZ8BxPHu59TR0fbCikAnnAaoI0HERA8QDzYjQt7BpctZFFo5nWs7E8TNQeTj+Tv+m4dJ4POL1jrC2s2oioYt9+1I33uMHVz9Sjm3LxNgYPkDAnKKikqn6LchtO767gphs7klRm9U1RUk9UD22GgNuEUfcBzPK5NyThVjTK65XRVVTFh8Iii+bZ5n12J227yyQe4mhp+vp6dyXp1troBGQttQo3tPHuJtdK0/DYZDYsjD5mHlQ9+i5wyce3Pil/KIKyaeulouroNU34mCsSyqSL9kqm9ckkDj36nFbQ4kluSdmfTxxRMnvJrscxrPPc2tknXY/PzUUCVM+6mjF24LZCQW8BYXPdri+N+kzSKya6lENSYY89VunYpjIz51mdhcQj9CFTqfBnP0sOQwtnK9dCA3DaT/ANu8nwHhxVshiVFVVAVVAAA4AAWAHsw7qXIucXEk6194F4jAhGBCMCEYEKPdIuz70VStbTXVGfeJH9XJ5fBfXThckcwMJys0TpBdThdW2piNPLmbW5x5j67FvT1JzOnp6ylC+66R94wsdCTbfTXk1gVbzGhvawnlAHN1hJNYKKV8E3yPGvuPRtC+aquzLMveEgegi4SyPfeI5hbhSR8njzYC4PhMj8gLBesjoqP+Y5wkdsA1dOvt6imzJMlpsvgIjARVG9JI1rmw1Zm8NdOA5YuaxrBksyoqZquS7szsA7gEt11HR55EzwkpNEd0OVsQLkqGHrI3Ecxc8DcGshsoy1rQjkqMMeGvzac7eW4jt6knZTnlZk83UToWivfqydCObxPw8bcO8A6ilr3RGx9cy1JqanxFnKRn4t/g4euFwqzkG0NPWJvQOGI9JDo6/KXiPPgeROGmvDtS5qppJad1pB07DzFacsYYFWAZSLEEXBB4gjmMTS4JBuFKdsOjh42M9BcgHe6oE76ka3ja9z8niOV9AFZISM2rpKHGGvHJ1HNfYefz1b96+tk+k0paGuBNtOuA7QtykQa+0C/eOJwRz7HLyswUO+On6vI+fWqhSVSSoHjZXRtQykEH2jDIIOYXOvY5jtFwsVMuhv7/AFv4v7b4Wg+Yrocc+zi6e4J12m2tpqIe+vvSWuIlsXPcbeqPE29uLnyNbrWTSUE1SfgGW86vXMpZW5lXZzN1ca2jBvuAkRp3NI9u0fZyNhxwqXPlNl0ccNLhrNJxz37TzDZ6uVStj9jIaFd4e+TkdqQjh4KPVH0nmeFmY4gznXP12IyVRtqbu896Z8WrPSLtf0jw0+9HT7s03Am/vaHxI9I/FHjcjFEkwGQ1rYosIkms6T4W9p5t3Oe1KezOyNTmUvuqsZhE2u8dGkHIIPVTx4dw5ipkZkOkVp1dfDRs5GAfEOoc+8+imzbozQrR0lAepZ3bcC9kWiXe3bkWsSRe/HncXxbLcWa1ZmH8nIZJ6n4gBn0m3rdsWpsZtYKtWjkXqqqLSWI6cNCyg62vxHFToeRMo5NLI60vXUJpyHNN2HUfA+s+sDxznYKConabrJozIAJVjeyyAaa6X1Fr/brjx0LXG6lBiksUYjsDbUSMxzJO6R9oVsuW0Y7CEI4TW5GixL32Nr95sORxVK/8DfXBauF0huaqfWcxf/6Phwz3J32C2YFDT2axmks0h8eSA9y/SSTzxdFHoDisjEa01Mtx8o1efSmbFqz0YEIwIRgQjAhGBC8K2kSWNo5FDI4synmD/wA448IBFipxyOjcHNNiFF66kqMkrA8ZLxN6JPCROaN3OO/2jmMJkOidcLrI5IcTg0XZOHYd44f63FV3Z/O4qyESwm4OhU+krc1Ycj+viNDhtjw4XC5ipppKeQsePrxCTs6qmzWpNHCxWjhYGplHrkG+4p8xx7wTwAvS48o7RGratSBjaCLl3j+Y75Ru4n1w2m3Ds1ncVDl8lQigvVVEhp4he5AO4q247q2+kDiRiDHhjC7ecldVUz6qqEbjkxo0j2k85+qdYstNXSImYRRmQrd1Hqt3g8Va3Eg8b2JGGNHSb8ayDNyE5dTONtnHn3jnU7zzo5qaZ+uoZGkC6gA7sq+RFg48rHlY4XdC5pu1btPi8MzeTqBbtB8vWa+8m6UJ4T1VZEZN3QkDckHykNgT+TgbORk5E+CRSDTgdbtHQf8Aae8p24oZ7bs6ox9WTsG/d2tD7CcXtlYdqxZsNqYtbLjeM+7xXntRsXTVw3yNyUjSVLXPdvDg489e4jHj4mvzUqTEZqY2Gbdx8Nym1RlOZZQ5kiJMV7l07UbD46H0TbmRpybC5a+M3C32z0eIN0Xj4txyPQdvN1hYWQ51VRNIlKT1lRa+4u8+hJ7PG3pHW1/EYg1zgfh2pyopoHhpm1N3mw2a+pOeznRhJI3W1zlbm5jDXdj8d9bX8LnxGLWQE5uWVVY0xg0KcdOzoHrmVHT3LRRBbxU8S8ASqj5ydSe/icM/CwblgHlql983HrSxnPShSRXEIaob4o3U9rsPpUHFTp2jVmtGDBaiTN/wjjmeoeNklVGc5lmzGOJSIibFY7rGB3PIfS09W+vJcUlz5MgtdtPRYeNJ5+LjmegbOftThsp0aQwWkqSJ5RqFt72p8j6fm2ngMXMgAzcsqsxmSW7YvhHafLo60/YvWKjAhLG02yIqJo6mGQ09TGw98UX3lGhBHMgXAvxHZOh0qfHpG4yK0aSvMLHRPGkw7PL1xGaxekbbkU4amp29+Is7j+rHd8sj5uPdiE0tvhCawvDOVIllHw7Bv+nevHox2LMQFXULaUj3tDxQHizX9c93IeJIBDFb4ip4tiIk/kxHLad/AcO/mVHwwsFGBCMCEYEIwIRgQjAhGBC4s5yqKpiaGZd5G+cHkwPIjvxFzQ4WKtgnfC8PYbEKO1lHV5JU9ZGd6FzYMfQkHHcccnGtvaRpcYUIdE5dVHJBicOi7Jw6xxHD0dioWV51FW0dR7iCxzujlozZWEjLbeOnaubdvgba21AvDg9p0daw5qaSmnZy+bQRnryB1fRZHR5sjIpSorFIeJergiYD3sAm7EcLk3I8yeYtCGM63dCaxOvYQYoNRzcd/D1zc+v0k5y0NMIYrmepbqowOOujEewhQeRdcTmfZthrKVwunEk2m/5WZn128wKxKmnqMliilWZp6a6pNE9jukjVoj6ovcBfEXvxECHQi97j1qTbHRYk9zC0NfmWkbeDt/P6LtmeTU1Wg66JJQRoSO0Ae5hZh7CMXua12tZEVRNA74HEet2pItb0W00wLUtSVF+B3ZVHhcEEe0nFBgB+UrZjxuaPKZl+w+XYsVujvMqe5p5QRx96meMn2HdF/biHIvGrvTfvajm+1b1gHz7l9CDP4/7QbfGik+m5vg/nDf2LzSwp+7qcPJc1JT51GWMcUkZc3YrFAhJ7yQoxECUavBWPfhrgNJwNtVy4+K9zkmezHttOoPfOqD2qj/ViWjKdfeoe04XH8oB/ST3jxXRR9E1Q7b09RGpPEqGkY+Zbd1+fHop3ayVB+OxNFo2E9QHZdNmT9GtFDYurTt/1TdfyAApHnfFrYGjXmsyfGKmTIHRHDz19S9+kCsqKWiL0YRNwgNZRdEOl1Hoixte4OhJ5Y9lLmtu1Qw2OKeo0Z876s9Z4rGGwsdTAlRDWVLTsgdJnk4ki9iBqovpYG48bYr5EOFwTdNe83wyGKSNoaDYgD1fxWtsLtI09E7zgmWnLJLYXZtwXvuji1tLDiQcTiku3PYlsQo2xVAbH8rrEdPrqW/keapVQJOgZVcXAcWPG3l7RocWNcHC4SVRA6GQxu1jckTbvpFCb0FG28/BphqF8E+E3jwHK54USTbGrZw7CC60k4y2Dfz7gvjo+2BKlaqsU7995Im4g8d97+tfUKeHE66Aih/E5e4nigIMMBy1EjuHDjt2Za6bhlc+jAhGBCMCEYEIwIRgQjAhGBCMCF4V1HHNG0cqB0YWKsLg/8435Y8IBFipxyOjcHMNiFJNpdhqihk900LOyKbjd++R9+nrr9XEEXOFHxOYbtXT0mJw1LeSqALnfqPkfQOxbmyXSfHIBHWWjfgJR97b5XwD+jx1HDFjJwcnJOtwV7LugzG7b9e/nXrnlNUJmKV7QGrpkS0QgbeZLj09w+mSS3DvU37Ix48OD9O1xwUKd8LqQ0wdoPJz0tR4X2bNfHeuPOquozh46aOnmgpg4aaSVd06cgNR5C5JJF7AHHjiZfhAsFdTxxYe0zOeHPtZoBv67MuJT5ntaKalllFh1UTFR4gdkfPYYYcdFpKxaeMzTNZvKlmw+XZfLHFHJLNDXPc7yNIjEFiV3WtuG62N+fswpE2M5E5ro8QlqmOc5rQ6IbDYjVnfbrVSzyoaCknkQ9qKB2UtrqqEqTfjqBht50WkrnKdglna12okdpSdQZzmxpErFFPOhUuYt1lk3Qdd2xsTYX+o4pDpNHSyK1ZKegE5gOk06r3BHT66k3bM54lZTpOgK71wVJuVYaEX5+B5gjhi1jw4XCzKumdTSmN2xauJpZSWTOqqOpqMwEjyU0NW0EkO8SBHoN5QTYa7vC2pHInCem7SL9l7LphTQPiZTEAPcwOB47j61dCqtLUrIiyIwZHAZSOBB1Bw2DcXC5t7HMcWuFiF+1EKurI4DKwKsDwIIsQfMY9Iuhri0hw1hTXI562heoy+CBpyG3oJGNkRHv2nbha+tha7B8KtL2XYBfct+obTVTWVUjtHY4bSRu9arLdyeODJ6T+UzgySMZHIuS7m1wi+kQNBfzJtfSxtom5lJzmXEJv5TcgLDgOJ1erZpHz3a+rzJ/c1JGyxtp1a233Xhd24KveL211JxS6RzzohbFPh8FE3lpjc7zqHMNp7eATlsT0fx0lpZrSz8vgR/JvxPxj7ANb2xwhuZ1rJr8VfUfAzJvaefyTvi9ZCMCEYEIwIRgQjAhGBCMCEYEIwIRgQjAhGBCUNquj+nqyXT3iY+uo0Y/GTgfMWPicUvhDsxkVqUeKzU/wAJ+Ju4+B9BIBizTJyd25hvyvJCfEjil/xSe84os+L1ktvSosQGfzdTvr2psyPpVp5LCpRoW+ELun0dofMR44tbUA61mVGBysziOkN2o+Xb0LV2vgOY0LR0UsL7zKWO/puqd611B7W8F0NueJSDlGWaUtROFHUB87SLX2b8ttti99nKycslPPQmDq07EgdZI7KAosR6JI4Dja+PWF2otsoVUcVjJHLpXOYsQc8+ldO3T2y+qP8A0WHzi3149l+QqvDxeqj5wlrJ9s6SkyyEGVHlWEARKbtv24H4OvEnFTZWtYM81oT4dUT1jvhIBOs7vFanRblT09AokBVpHMm6dCAbBbjlcKDbxxOBpazNLYvO2apJZmALJqqJgiM54KpY+QFzi4myzWtLiAFLthNmZqqiLPVyRw1DuzxRooLEndclzc67trWthSKMube+RXR4jWRwVGi2MFzQLEk84y6U0bC5RU0Zmp5LNTKxaCTeF7E3IKjhxvy7QbiCMWxNc24OpZ2IVENQGytyeR8Q9erWXmc2o8ueoaSseR5ZN7qi3WFONlVQCVFjbtG2i8OZpNYTcr0QVFW1gZGAALX1X4knI9CVM56UZ5m6uiiKFtFYjfkPyUF1B/KxU6cnJq04MEijGnO6/YOk/wCl55L0dVVU/XV0jRhtTc70rfPcIPO9u4YGwudm5SnxeCBvJ04v2DzPrNVDJclgpY+rgjCDmeJY97MdSfPDLWBosFzs9TJO7SkN/WxaGJKhGBCMCEYEIwIRgQjAhGBCMCEYEIwIRgQjAhGBCMCEEYEJVzvo+oqi7dX1Ln1orL862KnztfxxU6Fp4LSp8VqYcr3G459uvtSVXdFlVE2/Szq5HA3aJx4Ai4PncYpNO4ZgrWjxuCQaMzLfuHrrXOMyzyk0dZ2UfCQTD2utz+liOlK31dT5HDKjUQOY6PYbDsX2nStUC6T08D8ivaT2EMWx77QdRAXhwKI/FG8jqPdZe1J0mQKd4ZdGrfCR1v8AP1Qx6Jh+X11KL8FlIsZiRxB81ov0vJypXPnIo+o4l7RwS4wB+146iuSo6X21C0ij5U1/o6sYiak7u1Wt/h8bZP2/VcJ6RsyqLiCJR/dQvIR85YX9mPOXedSu90UcWcjusgeXevk5FnVbpM0ioePWyCNfbGuv6ODQldrXvtWG03yAE8Bc9Z81t5P0SILGpnLfEiG6PyjckeQXE20+8pSfHnHKJtuJz7P9p7yfIaelFoIUjvoSBdj5se0facXtY1uoLFnqppzeRxPrdqWliSoRgQjAhGBCMCEYEIwIRgQjAhGBCMCEYEIwIRgQjAhGBCMCEYEIwIRgQjAhec0CsLMqsPEA/rwWXocRqKz5dnKRjdqWnJ7zDGf8uIGNp2K8VdQMhI7rK+PuXov7HTf+GP8A24OSZuHUpe21P/kd/cfNdNPk1PH6EEKfJjQfqGPQ0DYq31Er/mcTzkrtAxJUr9wIRgQjAhGBCMCEYEIwIRgQjAhGBCMCEY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data:image/jpeg;base64,/9j/4AAQSkZJRgABAQAAAQABAAD/2wCEAAkGBxQTEhUUExQWFRUWFx8ZGRgYGBocHRscHRwlHxkcIBogHSggHx8lHCAbIjIhJSwrLi4uGh8zODMsNygtLisBCgoKDg0OGxAQGzQlICYvLy8vLywsLCw0NDgsLCwsNCwsLCwsLCwsLzQsLC8sLCwsLCwsLCwsLCwsLCwsLCwsLP/AABEIAN0A5AMBEQACEQEDEQH/xAAcAAADAQEBAQEBAAAAAAAAAAAABgcFBAMCAQj/xABQEAACAQIDBAYDCQoNBAMBAAABAgMEEQAFIQYSMUEHEyJRYXEyQoEUI1JicpGhwdEWM1OCkpSisbKzFRckNDVDVHN0wsPS8GODk6NE0+El/8QAGgEAAgMBAQAAAAAAAAAAAAAAAAQCAwUGAf/EAEERAAEDAgIFCQUGBgIDAQEAAAEAAgMEEQUhEjFBUWETcYGRobHB0fAUFSIy4TM0QlKCogYjcpLC8SRDU2Ky0hb/2gAMAwEAAhEDEQA/ALjgQjAhGBCMCEYEIwIRgQjAhGBCMCF5zzKgLOwVRxLEAfOcF7L1rS42Aul2v2+oItDUK57owz/SoK/TiozMG1Px4XVP1Mtz5d6w6npaph6EM7eYRR+0T9GIGoG5ONwGc/M4DrPgs6Tpg7qT55rfR1f14iajh2q8fw/vk/b9V5r0wtzpF/8AMf8A68ee0nd2/RS//nx/5P2/VdNP0vIfTpWHyZA361XEvaOCrdgDvwyDpFvNa1H0p0T+mJovlJcfoFj9GJCobtSz8EqW/LY8x87JiyzaakqLCKojYngu8A35Bs30YsEjTqKQlo54vnYR0Zdepa2JpZGBCMCEYEIwIRgQjAhGBCMCEYEIwIRgQjAhGBCMCEYEIwIRgQjAhLu0W2lJR3WR9+Qf1cfab28l/GIxW+VrU9S4dPUZtFhvOQ+vQp9XdI1dVP1dHF1d+ARetk8ybboH4unfhczPdk1bkeEU0DdKd1+c2Hn29C+afo8zCrYPVS7njK5kceSgkDy3hgEL3ZleuxakgGjC2/MLDr19iZMv6J6ZbdbLLKeYFkU+wAt+liwU7dpWfLjs7vkaB2ny7F25hs/lVCqNLTrZ3CLvB5LseA7RNuB8MeuZGwZhVR1ddUkhjzkL5WGXRZd+ew0NBA07UkW6pAtHDHe7Gw428OeJP0GNvZU07qmqkEYkNzvJ51qx5ZTuoPUREMAdY04H2YnotOxKmaVptpHrKWpGyp61qJqSITDn1KBWO4H0Ya+j321GKv5Zdo2z5loAVzacVAkOj/Ud9tXOvOu2Jyp5uo3THOyb4VJHB3dRcAkrxB5YDFGTbapR4lXNj5S923tmB/tY2Z9EQ4wVB8FlUH9JbW/JOIGm3FNxY+f+xnUfA+axzRZxluqGRox8A9dHYfEIJUeNl88QtKz1dNcph1ZrsDx+E9eo9ZW5kPSyrWWri3f+pFcr7UPaHsLeWLG1H5knU4E4ZwuvwPnq7lRMtzKKdBJDIsiHmpv7D3HwOuGA4HMLClhfE7ReLHiurHqrRgQjAhGBCMCEYEIwIRgQjAhGBCMCEYEIwIRgQs/O86hpI+sncIvADiWPcqjUn/hxFzw0XKvp6aSd+hGLn1rUqznbeszCTqKJHjU+qn3xh3s/BF8iAObHCrpXPNmrpIMNp6RnKTkE8dXQNvrJa2zfRSos9Y+8ePVRkgfjPxP4tvM4kyn/ADJWqxwn4YBbifAauu/QnPNAtDRyvSwRjqkLhB2QQPSJIFyQtz3m3Hni93wNOiFkxXqp2tlccza+tdez2aCppopxb3xASBwDcHHsYEezHrHaTQVXUwmCZ0Z2H/XYtHElQkbpiivl+8OMcyMPpX/Niio+S62MDd/yrbwR4+C7ekqz5VObixVGB/7ikfPw9uJTZsKqwq7a1nT3FbWzMxejpmPFoIyfagOJsN2gpSqbozvbuce9S6rp2eXMa9ATJS1iMluaxErIL/BK7pPgvswoRfSeNh7l0THhrIaZ2p7Df9WY6b96ZsjqVqM7nlQ3SOkjCnv6zddSPYTi1pDpSRuWdUMMOHtYdZeey4Wj0l5s8FHaFmWaaRY4yps1ybm3sBH4wxKZxa3LWqMKgbLPd4+FoJKZqKJljRXYuyqAzHixAsT7Tri0alnvILiQLDclAZZQZusr9SUeORozItlbeXncXDC1vSB8sU6LJLrU5aqoC1ulcEA21jPu6EmZpsZXZc5npJGdR60Y7YHc8eoYfOOZAxU6N7MwtaHEaWsbycwseOroOzs50xbJdJ0cto6zdifgJRpG3yrnsHx4eI4YsZODk5IVuCvZ8UOY3bfr386ooN+GGFhL9wIRgQjAhGBCMCEYEIwIRgQjAhGBCMCEq7a7aRUK7otJOw7Md9B8ZzyHhxPzkVSShmW1aNBhz6o3OTd/gPWSnuSbOVeby+6Kh2WIm3WEcR8GJeAHjwv8I3wu1jpDc+uZbtRWQYezkohd27xcfDXzBVnKckipYjHTIqacSLktbQsb3b5/AWw21gaLBczNUyTv0pTf1s3LH2F2hln66CqsKqCQhwBYFSeyQO4cPIKfWxXE8uuHawmsQpGRaMkXyOGXr1tGxNLoCCCLgixHhi5ZwNjcKZ7KbQRZY1VRVLMOqm95AVmZlcXAAA7t1teb4VjeI7tcugrKWStEdRENY+LZa3rsVByfMOviWXq5It6/YlXdcWJAuPHj5HDDXaQusOeLknllwbbQbhc+0kNPLA8VS6pG41LOq25hgTpcEAjywPDSLFWUrpWSh8QuRwukB6Ci3Fgnzgy06EbsQdOA4KWW5IHdy0tawwtZmovyW0JanSMkdPZ522PXYpxg2yy5VVFqYgqgKBcgADQDhi/lWb1luw+rJJLCuHZz+D445oUq4pRUSO7h5I9476gMttLiwPLniDOTAIB1q2q9re5sjoy3RAAsDsX7sBsiaEzMZVmEoQKQCLBN7jqe8cO7HsUWhfNGJYgKoNAba1+2y8s+oZKnNqRTG3UU6GYuVO6XvoA1rEgiM288eOBdINwUqeVkNFIQficbW229XTdW1AjjdzwRCx9gvi4mwusxjdJwaNpU12PzxKDKo2IMk9RI5jiGrSNvbg0GtuyNfK1ycLRv0I+JW/XUzqqtcNTWgXOwC1/FOOx9FVpGz1kxeWVt7q9N2L4oI+nWw5cybow4C7isqtkgc8NgbYDK+08fWfcMnbDYSnq2ZoSsNTbeNuDXJsXQai5BG+BfQ+la2IyRB2rWmqHFJacAPzZ3cx8O5Jmz+1FVlUvuaqVmiHqHUoPhRtwK+HDTSxvihj3RnRK1amigrmcrCfi37+B48e9WDLq+OeNZYnDowuGH6u8EcCDqMOAgi4XLyxPieWPFiF049VaMCEYEIwIRgQjAhGBCMCEYEJO6QNtFok6uKzVDjQcQg+Gw/UOflimWXRyGtamG4cal2k75B28B4pS2F2Jerb3ZW7zIx3lVid6U/Cb4ncPW+Tbeqii0victTEcSbTjkINYyy2cBx7ufUwZvmklTW/wbG5oo0W7MNJJVA9GK2irbW/GwOmhXE3OLnaAy9bEjBAyGn9rcNMnZsHF2/wBbwU15LnUFR1ggfrBEwRmsbE25NazeY+sXua8O1LNnp5IbGQWvnb6bEr7a0EtPVQ5jSxs7AiOeNASZFOgNhxPBeevV92KpAWuDwtGglZNC6llNhraTsPrPr3rRoM0qU3qnMHhpYCtkguCwN7gtJza1xurxvwBGJNc4fE/IJeSGF1oqYF7trvIbuJSrnnSZAkjPSUytIRYzyLu3A4aDtkeBK4qdOAbtHStKnwaVzQ2Z9h+UZ/QdqyhJnVfqOuVD3e8Jbz0Zh+ViH81/qyZthtJrsT/cfEDsXVSdEk7azVEaE69lWkPtJK649FO7aVW/Hom5MYT0gea14eiKH16iUn4qov6wcT9nG9Kux+XYwdv0XqeiSm/Dz/8Ar/2Y99mG9ee/pvyjt81xVXRAp+91TDweMN9IYfqx4afcVazH3fiZ1G3msmTo8zKmJamkDf3MrRsfMGw+k4hyL26uxMjFqOfKVvWAfM9iINusyomCVcZcd0ybjH5MigA+dmwCV7fm7UOwyjqReE25jfrB+ibKTbekzCGSndzTPKjR2ktbtC3Zf0Tx4GxPdi3lWvGiclmPw2opJBKBpAEHLhvGvvC6tjNh1pG62V+vmA3Y2INo05BQSbEgm58SBzJ9ji0czrVddiRqBoMGi3WRvPH14W2tp8+jooGmk1toi3sXbko/WTyAJxN7wwXKUpKV9TKI29J3Dep3sxl0lY01R7qaHMw99wgqEUcEaNhcodO+3Z4m91mNLyTf4lu1czKcNi5PShtr3neCNvfn0POZbPCupUSsVFm3b70fqPz3Sdbd44Hx0OGCzTbZ2tY8VWaaYugPw7jtHFTKiq6rJKoxyDfifUqPRkXhvpfg47vYdLHCwLonZroJI4MTh0m5OHWOB4et4VkyzMI6iJZYmDI4uCPpBHIg6Ecjhxrg4XC5WWJ8Tyx4sQurHqrRgQjAhGBCMCEYEIwIS/trtOlDBv6NK9xEh5nmT8VdCfYOYxXJJoBPUFE6qk0dg1n1tOxTzYDZZ66Vqyru8e8T2v65xxuPgLwtwNrcARheKPTOk5bmJVraVgghyNtmweZ+utUbJtqYJ5pacb0csTFdyQbpYD1lHdbW3G1jbDDZA4kLBnopYo2ynNp2jPoK49vtk1robrZZ4werbhcc0J7j9B9oPksemMtatw2vNLJn8p1+aXtnM8qpoY6SjplpniO5USsvvcZU6hV4s7cSDrcnj6QrY9xGi0W3p6qpoI3med+kDm0DWb7zsA9bl27Y9I8dNeKn3Zphozf1aHne3pH4oOnM6WxKScNyCqocIfN8cvwt7T5c/YlLKtk67M3E9U7JGeDyDUjujj0Cjx0GtxfFLY3vNytOavpaJvJwi53DxO3tPMqTkGxlJSWMcYaQf1knae/eDwX8UDDLYmtWBU4jPUZOdYbhkPr0phxYkUYEIwIRgQjAhGBC8qmnSRSkiq6nirAEHzB0x4QDrUmvcw6TTY8Eh7R9F0EoLUp6h/gG5jPs4r7Lgd2KHwA/KtmlxuVmUvxDft+vT1pUy/P6/KJBDOpaLlG5uCBzik1sOGnAX1AOKmvfGbFaclLS4gzlIzZ28f5Dx7SmjNI1zPqa2icSS02vuWa27e97EX7LG3pXKndGumLHfzLObs2FZ0RdRaVPOLNd+Iesxw1i6a8ohjqOqrJKYw1AUr2x21F7EX5jQ2JANieG8cXNAd8RGazZnOi0oGv0m3vlqPrbx5lybXbWx0YCKOtqJNI4V1JJ0BNtQL6d5Og528kkDctqsoqB9SdI5MGsn1/pZFK65nDJR10fU1kQ3iBa4v6Mqam41AIuRr4jFY/mDRdkUy8GieJ6c6UZ9WPgk7ZrOJsnq3p6kHqWbtgXI7lmTvFuPMgW4rbFTHGN1j64rWq6ePEIBLF82z/8n12FWqNwwBUggi4INwQeBB7sOrkiCDYr6wLxGBCMCEYEIwIXjV1KxI0jkKiKWYnkALnHhNhcqTGOe4NbrKitPHLnWYktvLCup/6cQOi92+36yTwXCYvK9da4sw2lsM3d538w9a067bbQ1GXdQlPTximChS7BioPAJ2TdbAXub3voDY4ukeWWAGSyaCkirNN0rzp7hr589fgsfaOV6pFlmoJo5FsYqqjdZvEHskHc58bjlbFbyXC5b0jNNUobA4sZKCNrHgt775pg6Odpp6pHSojYNDYGW26GPcQbEPbU2FrH1bgG2GQuyKRxSjigcHRuyds3fT1mlfbfblp3NJQX3WbdaRPSlY6bqW9XlvcW5aamqSW/wtWlh+GNiby1RrGw6hxPls59W1sR0dJAFmqwrzcVj4pH3X5Mw7+APC9r4nHDbNyTxDF3S3ZDk3ftPkO3fuVBwwsRGBCMCEYEIwIRgQjAhGBCMCEYELkzTLIqiMxTIHQ8jyPeDxB8RrjxzQ4WKthmfC7TYbFR/aLZqpymYVNM7GIGwfmtz6Eg4FToL8CbcDbCb2OjNwuopayGvZyMo+Ldv4jj6zF095Btaa+lk9z7kdYieg+q35MO9T9BtfxvbIXty1rGqaAUszeUuYydY7ufv2JR2hyJqJIJuueTNJpwVZTe5Isy2OhXULcjW4Gi3GKXM0LG/wAS1KWpFS57NECFrcx48+3zOab8h2aqRWvWVk0bvudXGsQIG7fibjTnprqeOgxcyN2npOKyqishNOIIWkC9zff65uZffSHssK2DeQe/xAmM/CHOM+fLuNuV8eyx6Qy1owyu9mks75Tr8/WxLvRJtOT/ACKYneW5hJ42HpR+a6kDuuOQxXA/8JT2NUVv+QzUdfn0+tap2GVzyMCEYEIwIRgQpf0w7QHsUUZuTZ5bc9fe09p7VvBe/C1Q/wDCF0WB0uuodzDxPh1pg2Xo4Mqo090SJHJId6RmNrueCjvCjTTxPPE2ARt+JI1cktdOeSBIGrm39P0TORFURepLFIvgysp+gjFuTgs/44n7QR0EJSyvZ2qoKpRSMJKKVu3FI2sPMsp4nw77gH4YpaxzHfDqWlNVw1UJMwtINRG3n9c25YfSjtcWJoaYkkndmK3uSeES2439a3fu94xCaT8ITuEUAA9ol6L/AP0fDr3LqybY0UWX1M8n86amkNwfvQ6s9lSPW72HkNOPrYtFpJ12Vc+Ie01TI2/JpDpz1nhuCR9msqra7rOomb3vd3t+Zx6V7W4/BOKGtc7Ue1a9XPTUtuUbrvqaNlvNbn3A5r+GH5xJ9mJ8jJ6JSfvWh/J+0L8+4HNfw4/OJPswcjJ6JR70ofyftCPuBzX8OPziT7MHIyeiUe9KH8n7Qj7gc1/Dj84k+zByMnolHvSh/J+0L9+4DNfww/OJPswcjJ6JR71ofyftCPuAzX8MPziT7MHIyeiUe9aH8n7QvlthM0HGdR51Mn2YORk39pXoxShP4P2hfP3DZn/aE/OX+zByMm/tKPedF+T9oR9w2Z/2hPzl/swcjJv7Sj3nRfk/aEfcNmf9oT85f7MHIyb+0o950X5P2hfY2BzX8OPziT7MHIyeiV570ofyftC8+jJ3eveGZ2kXqpFZHYupsQDoTYjjgh+exUsWDG0wkjFjcEECx27l+bW7Oy5VUJU0rERb3YOp3CeMbd6kcCeI0OouSRhjNwvaKrZXxGGYfFt48Rx9asg97PGmzJ4MwsRNCpjKb1wrHvHDS5KtzDC+oFr26LyH7QsapE1GH034XZ33+to4cc2LMswWKCab0+pRmIB5ou8V8D9uLHOsCUhFEZJGs1aRA6zZIWXbV5gkUddUiFqORwGCAh4lLbofy3rcSTryvpQJHgaTtS2paGkc91PETygG3UdtvVlkdJ2TNSVUdbB2RI+9cerMNb/ji58SG78Qmbou0gmsJqBUQmnkzsOz6eSp2zecLV00c66b47Q+Cw0ZfYQfMWPPDTHaTbrnqqnNPK6M7PQWniSXRgQjAheFfVrFG8rmyxqWY+AFzjwmwuVONhkeGN1nJR/YCjavzJ6qYXEbdaw4jfJtEvktrj5AwpENN9yupxKQUlIIWbcujaenxWrn9dEMzd80gk6gL1dPdd6O3rOd06s3K1yLi40BEnEafxjLYlqaJ5pA2keNK93bDwHMOo7CvzZEZoKVWolp/c5ZzHHKWLgFybE3t9OPI+U0fhtZFb7EZiJy7TsLkWtqTBtRtNNR0CtN1YrJQVVU9FTzYAk3CKRc6gtbkcWveWsz1pGkoo6ipIjvyY3+hr7uZL/RNsvvH3dMCTc9Tva3PrSnvN7gfjHuOK4I/wART2M1tv8Ajx9Pl59A3p+2s/mNX/h5f3Zww/5SsWi+8R/1DvCQOg/jWeUP+phem1no8Vt/xB/1/q/xXP03/faa/wAB/wBa4jU6wp/w/wDI/nHiuKHonqWVWEtPZgD6/MX+Bjz2Y8Fa7HYQbaJ7PNff8UdV+Fp/0/8AZj32Y8F57/h/K7s81ibVbFS0KI8rRMHbdG5vXva+t1GK3xaGtOUeJMqnFrARYXzVk2F/o+l/uV/VhyL5AuUxD71JzlbuLEmox01Ae7Ijb/44/bfCdTbS6F1mA/YO/q8Avb+KGf8ADw/ktg9mKh7/AI/yHrC5aHoyabe6qrppNw7rbtzY9xtjwQX1EKyTGhHbTjcL71jbX7HvQdV1jo/W71t0EW3N297/ACvoxCSLQtdN0WINq9LRBFra+N/JW7ZH+Y0n+Gi/djDsfyDmC5Ct+8yf1O7ypd0Y/wBLSfJm/bGFYftOtdFi33Fv6e5V7MaFJ4nilUMjizD/AJwI4g8iBhwgEWK5iKV0Tw9hsQozl9RJkuYlJCTEbBvjxE9mS3wl19ocDjhMExPzXVysZiVIHN+bZwO0cx8imrMMvrab3THRwrU01ZvOvaUdU0gs3EgFTxHLhrxvYWvbcNFwVmxy002g6d2i9lhq1gauYpn2QyM09DDTzBXKglha4BLlwNeO6SNe8XxbGyzQCs+tqRNUOlZlfyt2rq2lydaumlgbTfXsn4LDVG9jAeYuMSe3SbZVUtQYJmyDZ3bexTjogzVop5aOTs75LBTykTR18yo/9eFoHWOiVv43AJI2zt2dx1Hr71W8NrmEYEIwISF0w5r1dIsIPanex+Qnab9LcHkTiiodZtltYJBpzmQ/hHacvNd/RflXUUCMRZpvfWPg3ofoBT7Tj2BtmX3qjF5+VqSBqbl1a+1M00cUyFGCSodCpswPmOGLTYhZ7S+NwcLg9SW8t2ISmqlmpppIozfrIL3R9NOJ0sddb+BGKxEGuuCn5cSdNCY5WgnY7aPXR0qe55K2bZqIkJ6oN1akcFjQ++Sd1zqQed0GF3XkksPXryW7TtbQUWm7Xr6TqHRt6VaqaBY0VEAVUAVQOAAFgPmw4BYWC5Jzi5xc7WVnbWfzGr/w8v7s48f8pV9F94j/AKh3hIHQfxrPKH/UwvTaz0eK2/4g/wCv9X+K8Om777Tf3b/rXHlTrCngHyP5x4rPhy3PCo3TU7thb39OFtPX7sRtLx6/qrjNhl89H+0+S+/4Mz7vqf8Azp/vwWl49f1XnLYX/wCv9p8li7T0mYoiGuMu4W7HWSK43rcgGNja+IvD/wASbpJKNzj7Pa+2wI8FZdhf6Ppf7lf1Ybi+QLlMQ+9Sc5W7ixJqM9NQ/lkX+HH7bYTqPm6F1eA/YO/q8Avetzyuzh2hpUMVPwY3sLf9SQDu/q179d7jj0vfKbN1KEdNS4c0STG79n0HiexelfsBV0O7UUMzSOq9sKAG8d1dQ6/ENzpz5BhczNpXkeKwVV4qhtgdW7pOw8R2Jc2w2rauSASR7ksPWB7cG3t2xsdVN1N1N+WvIVvk07XT9DQtpS8tN2utbov169atGyP8xpP8NF+7GHI/kHMFyVb95k/qd3lS7ox/paT5M37YwrD9p1rosW+4t/T3Kz4dXKJK6VMg90UplQXlp7sO8p66/MN78XxxTOy7b7lrYPVcjNoHU7Lp2eS5uibP+tpWhclnp+HMmM+hbvsQV8guPIH3bbcrMZpeTmEg1O79vn1o+66trNMvpCqH+vn0W3eF4H2FvLHnKvd8g6Sj2Cmp86mS5/K315c619mNnaiGUz1VY88rLulBpGtyDovmOIC89MTYxwN3G6Vq6uGRgjhjDQNu3r/2p/0hwGhzRKqMaOVmHIFlNpF9osT/AHhxRKNB+kOdbmGOFTRmF2y469R9blY6eYOqupurAMD3gi4PzYcBuuUc0tJB1hemBeIwIUZ6S5DVZpHTKdF6uLyaQ3Y/ksv5OE5vifboXV4UBBRumPE9WrtumzaOk9110WXF2jpo6frnVDYydrcVL9w0Pz8wCLHjSeGbLXWZSv8AZ6Z1UBd5doi+zK91y5z0fJTRtUUEssE0SlwN+6uFFypv325kr3jHjoA0XZkrIMVdM4RVLQ5py1ar7fWe5aWb7TsMn91ejJLEALcnfs3Hlqw8sTdJ/L0lRBRA13I6wCeoZ/RYvQvk+7HLUkaueqT5K6sR5tYfiYhTt1uTePVF3thGzM851dneqZhlc+sraz+Y1f8Ah5f3ZxF/ylM0X3iP+od4SB0H8azyh/1ML02s9Hitv+IP+v8AV/ijpuo2PueW3YAdCe5jYrfzAb5sFSNRRgEjRps25HvTjsZtPBVwoEYLKqgPET2hYWJHwl8R362OmLo5A4LKrqKWnkOkMjqOz/fBMeLEgpD0ubRQT9XBE4cxOWdl1UaW3QeZ77cPPgpO8GwC6jBaSWPSkeLXFhv51RtkKZo6KmRxussSgg8QbcD44YjFmAFYNa8PqHubqJK2MTSqkXTZRP10M1uw0ZjvyDAlrE+IbT5J7sKVAzBXUYBI3k3M23v4eHanvYvPaSohVaYLHuDWGwBTv05i/rDj54vje0iwWLXU08UhMud9u/1uTCzWFzoBixIqI9KOaU1RUJ7lAd1BEkiDSQmwQAj0yLEX+MACcJTOaXZLr8IhmhiPLZDYDs135lX9nqZoqWnjfRo4Y0YeKoAfpGG2CzQFy9S8Pme9uoknrKlHRj/S0nyZv2xhSH7TrXSYt9xb+nuVnw6uUX4RfQ4EKK5OP4NzrquEZfqv+3LYx6+B3Ln4pwk3+XJb1mutn/5uH6e21+luvx61a8Orkkv7Y54tPTTFZ445whMYYrvFhrYIeJPDhzxXI/Rac807Q0zpZW3aS2+evvSn0jKKrK6arAG8u458BIArj8vd+bFUvxMDlp4WTBWPgO246sx2XTD0YZh12XRXN2ivEfDdPZH5BXFkJuwJHFouTqncc+vX23TXi1ZqMCFGdkx7pz15DqFkmk9i3RPmuvzYTZ8Ut+ddXWfycNDN4aOvM+KfdrtlnqJI6mmm6iqiFlb1WXjutx5k8iNSCDpa+SMk3abFYtFWtiaYpW6TDs3cR6HOsifLc5qUNPPJTxRMN2SSMEuyn0gBw1HycQLZXCxtZNNmw6F3KRhxcNQOq/rnWP0vyLDDR0keiIC1udkUInnoW1xCewAamsEBkkkmdrPibnuCoOyOX+56KnitYrGC3ym7T/pE4YjbotAWJWy8rUPfvPZqHYtfE0qsraz+Y1f+Hl/dnEX/AClM0X3iP+od4SB0H8azyh/1ML02s9Hitv8AiD/r/V/iqbXUaTRtHKodGFmU8D/zvwyQCLFc9HI6Nwcw2IUr2l6NZYG66gZmCneCb1pE+QwtvfQ3ysKvgIzaukpMYjlHJ1Atx2HnHocyxf4XzTMR7lBd93syBV3O8e+tpbmLG17cCcQ0nv8Ah9dKa9noaP8AnGwvq2/2jx7U9bH9HEVMVlqCJpl1UC/VoeRAPpEd58LAEXxfHABmVj12MPmBZH8Le0+XR1p7xesZGBC5sxoI542imQOjCxU/8uCORGox4QCLFWRSvicHsNiFKtpOjienbr6F3cKbhQbSp8kj0voPysKvhLc2rpKXGI5hydQLX27Dz7u7mWSKvNM0tBd2VOy+nVoCOJkIAu3xfDRcQu+TL10pnk6Kh/mbTq2n9PDj2qg7H9H8NIRLIeunHBiLKh+Kvf8AGOvdbDEcIbmdaw67FZKgaDfhb2nn8u9OeLllKMdGP9LSfJm/bGEoftOtdXi33Fv6e5WfDq5RGBCknTXQ7s0E66F0KEjkUO8vt7Tfk4UqG5grp8Blux8Z2G/Xke4JurMnbMoaab3VNAjQhnSJrbxYA66201HA8fntLeUAN7LLjqBRvezQDiDkTstdfuW9HNBFr1PWt8KVi1/NdF+jAIGDYiXF6qT8Vhwy7dfavBdnJIsonpHKuVSXqyCTpcvHe4Gt7YNAiMt51I1jZK5s7cs237AVh9CNXdKmLkGSQfjAqf2V+fFdMdYTmPx2cx/OOrPxVPw0ueXnPJuqzdwJ+YYF60XICj/Qwg90Tyt6kGp+UwJP6OE6fXfgupx4/wApjBtPcPqqbsnm7VdLHUOgQyXIUG9gGIGvja/twzG7Sbdc/WQCCZ0YN7L6zTOhDPTQlC3uhnUNf0SoB4W1B156YHPsQN68ip+Uje+/y27VLukwddm0UPK0UX5bkn6GwtNnJbmXRYV/LoXP/qPUPorNhxcojAhZW1n8xq/8PL+7OIv+Upmi+8R/1DvCh+yecVlP1nuNGff3d+0Rktbe3eA04t528MIsc5vyrr62np5tHlza17Z23XTD92Oc/gX/ADV/sxZysm7sSPu/DvzD+8I+7HOfwL/mr/Zg5WTd2I934d+Yf3hfg2vzjX3l9eP8lf7O7Bysm7sXvu/DvzfvC/fuxzn8C/5q/wBmDlZN3YvPd+HfmH94R92Oc/gX/NX+zBysm7sR7vw78w/vC56bb/NJCRGA5XiEgLW87cOfHux5yz/QVj8KoWZuNud1l0fdjnP4F/zV/sx7ysm7sVfu/DvzD+8I+7HOfwL/AJq/2YOVk3diPd+HfmH94QNsM5/Av+av9mDlZN3Yj3fh35v3hH3Y5z+Bf81f7MHKybuxHu/DvzD+8I+7HOfwL/mr/Zg5WTd2I934d+Yf3hc/RQxOZktoxjkJ0trvC+nLXljyH7RWYyAKQAarjuKtmHVyKMCEidMdPvUKt+DmU+wgr+sj5sUVA+G62cDfapI3g+B8FodF0+/lsNzcqXX2B2t9FhiUBuwKjF26NW7jY9gTHXVscKNJK6oi8WY2A/8A3w54sJAFykI43yODWC54LF2a2lWvM/VxOIUsqyOLCQneD2HcLDnftagYgyTTvbUm6ujdShuk4aR1gbNVvXVdT3oZcpWzRnnCb+aOo+s4Xp8nW4Lcx0B1O1/HvB8lZMOLlVx5yf5PN/dP+yceO1FWw/aN5x3qZ9B6XNV3bkQ+ffwrTaz0eK6H+IDlHzu8FpUSZjle9BFTe7KUMTEVazKGN908Tx14cTx5CQD48gLhLSGkrrSPfoP25ZG230ejau7JKKsq6yOsrIhBHArCGG9zvOLMx9nfbgunEmTQ5ztJ2VlVUS09PAYIHaRdbSPNsHrpShny720Kg/2iD6EQj6Rip2cvSPBalObYWf6Xd5Vnw4uTRgQsraz+Y1f+Hl/dnEX/AClM0X3iP+od4SB0H8azyh/1ML02s9Hitv8AiD/r/V/iqphpc2uHN84hplDzyCNWbdBN+NibaDuBxFzg3WroaeSY6MYuVknbzL/7UnzN/txHlWb0z7rq/wAh7Fyy9JOXDhMzeUUn1qMR5disGD1Z/D2jzXKOlOhva01u/q9P2r/Rg5dqt9yVVtnWkno+2pgopKl5t+0u7uhVuTZmJ5i2hGKInhpJK1sSoZalkbWWy13PAeSeIelGgPEyp8qM/wCW+L+XYsd2CVQ1AHp812xdIWXN/wDIA+VHIv0lLY9EzDtVTsJqx+DtB8V7ptzQEgCpQkmw0bifxce8qzeoHDKoC5YUxYsSKMCFG+jj+mJv+9+8GEoftOvvXVYp9wb+nuVkw6uVRgQlLpUX/wDmTeBj/erimf5D0d608H+9t6e4rE6OaWSfKZIopjA/XELIouVsVY6XHEXHHniMQJjsDZN4o9kVaHvbpCwy6wvPN+j2rYK/us1jRtvCKo3wjeH3w/VfhcY8dC47b86lDi0AJbyegDtba/cmjZTPjKWp5KVqWWJQSlhuFb2BQi1x5Cw7ziyN98iLLOrKYR2ka8Padu3pSB0bC2bzjwmH/sGKIftOvvW3imdAz9PcrHhxcquXNU3oZR3xsPnU48dqVkRs9p4hS/oPf3ypHekZ+Yt9uFabWehdF/EA+Fh4nwVaw2uZRgQoxtSDHn6NwvPTt7LIp/UcJPyl6R4LrKSz8MI4O8SrPh1cmjAhZW1n8xq/8PL+7OIv+Upmi+8R/wBQ7wkDoP41nlD/AKmF6bWejxW3/EH/AF/q/wAVVMNLm1F+kDbaCvgjjiSVSsocmQIBbdYeq5N7kYSllDwLLrMNw2WlkLnkG4tlfeOA3LR2U6OaeppIZ3lmVpFuQpSw1I0uhPLE2QBwvdUVmLzQzuja0WG+/mtyLowoE9JpW+VIB+yq4nyDNqTdjVU7VYcw87rpi6PsscHcj3raErNIbH8u18e8jGf9qs4tWtObv2jySN0bbNU9XNUrOpdYrbo3mXizA33SCfRGKImBxIK2MVrJYI2GM2vryvsG/nTs/R7ljEhVII0O7M5II46Fji7kY/RWQMWrW5k/tHkuaXonozwkqF8AyH9cZOA07d6sGO1A1hp6D5qf7Z5HHQVkccbO6hUkJbdLembgWAHBcLyN0HWW3QVL6uAucADcjLmHPvVb2V2ygr2dIklUoAx6wKNCbC265w2yUPNguZrMOkpQC8g33X8QEx4sSCjfRx/TE3/e/eDCUP2nX3rqsU+4N/T3KyYdXKowISf0ryWy2UfCeMf+wH6sUz/ItTBherbzHuK8uiGK2Xg/Clc/Tb6sEHyKWNG9URuATri5ZKMCFGui472azMOG5K3sMi/bhOH7TrXVYv8ADRNB3t7irLhxcqvxhcWwIUb6IiYswlhJ/qnU+LI6/VvYTgyfZdXjVpKVsg3g9YKsuHFyiMCFHOmGIxVsMw5xAj5Ubk/WuE6jJ1/WS6rAyH07ozv7x9Cq/BKHVWXgwBHkRcYcGa5ZzS0kFemBeLL2qUmiqgNSaeUD8g4i/wCUpmjNqiMn8w7wp/0HnWr8of8AUwvTaz0eK2/4g1R/q/xVUw0ubUa6Q9i6ehp45ITIWaUId9gRbcY8Ao1uBhOWMMAsurwzEZqmUtfawF8hxCd9jcvSoyiGGS+48ZVrGxtvHni9jQ6OxWPXSuirnPbrBXj/ABaZavGNvbK4+vEfZ49yn75rDqd2DyW7s5lNLTIyUgUKWuwVy/atzJY20tpixjGtFmpKqnnmcHTa9mVvAJD6G/v9b+L+2+KIPmK2sc+zi6e4Jlrdhctnkd2QGRnZnKyvfeJu2m9Ya30tiwwRk3WfHidZG0NByAyyHkvXJtgaOmnSeFXDpe13JGqlTofAnA2BjTcKM+KVE0ZjeRY8ON0g9LSb2ZRqeBijB9sjDFM/zrawY2pHHie4KjbM7HwULO0JkJcAHfYHQG4toMMMjDTcLCq8QlqQBJbLcmHFiRUb6NzfOJvKb94MJQ/adfeuqxT7g39PcrJh1cqjAhTrpqq7U0EXN5d72IpB+ll+jC9QcgFu4Cy8rn7hbrP0KY+jyl6vLqZe9N//AMhL/wCbFkQswJDE36dU88bdWXgmLFiRXhXVAjjdzwRGY+wXx4TYXU426bg0bSpP0I09555PgxKv5bX/AMmFKYZldLj77RsbvJPUPqq/hxcujAhRgfyTaDuVp/onX9W8/wBHhhP5ZenvXV/b4XzN/wDk+QVD2m2yho5FhaOWWV13lSNb3FyOJI5g8Lnwxe+UNNlh0mHyVDS8EBo2kpaG1mZ1ZmSlpo6cwi79aSZFuLqN0gakA2upHjivlJHfKLLQ9hoqcNdM8u0tVtXHPPvXHt2/uzKaSs0LJbfI+N2JP/aF0xGQ6cYd69XVuHD2etkg2HV0ZjsumzozzLrsvh17UQ6pvDc0X9DdPtxdCbsCzMVh5OqduOfX9bppxas5eNXDvo6HgylfnFseEXCkx2i4O3KR9DFRuVU0LaFouHxo2sR59o/McKU5s6xXT46zThbINh7x9FYsOLll/Pe0O2lRXRrHN1W6rb43FIN7Ec2OlicZ7pHPGa7ilw6KlcXMvmLZ/wClVtjcvSoyiGGS+48ZDWNjbePPDbGh0diuarpXRVznt1g+C8P4tMtX0o29srj6xiPs8e5T981h1O7B5Le2cymlpkZKQKFLXYBy/atzJY20tpixjWtFmpKqqJ5nB0xz5reASH0N/f638X9t8UQfMVtY59nF09wTLW7C5bPI7sgMjOzOVle+8TdtN6w1vpbFhgjJus+PE6yNgaDkBlkPJeuTbA0dNOs8KuHS9ruSO0pU6HwJwNgY03CjPilRNGY3kWPDpU/6XnK5ijDiIUI8w7kYpn+fo81t4IL0pHE9wTX0b7YT10kyzdXZEBG4pGpJGt2OLIZHOJBWbiuHxUrWll8ydf8ApPVRMEVnbQKCxPgBc4YJssZrS4gDapB0NRM9ZNKeUJv8qRwf8rYTp83XXU46Qynawb+4fVWPDi5VGBCjPShOarMo6VD6ISIeDyEFj8xT5jhOY6T7BdXhDRBSOmdtuegfW6fkzBhmK00b7kFPS70g7OrEgIpuLiyje0xfpfHojUAsQxD2UyuF3OdYeJ68ljfxktbrvcUvuPf3evB5Xtvbu7bjpx46Xvpivl9tst6c9zj7PlRylr6Phe/h2Zra6QMxCZZO6m4kQIp7xIQt/wAkk4slPwFJ4bEXVbGnYb9Waw+hej3aWWUixklsD3qii36RbEKcZEpzHpLzNZuHf9LKh4YWGjAhSPpmoCk8FSum8u5ccmQ7ynzIJ/IwpUNsQV0+BSh0b4jsz6DkfXFU7Ja5aiCKdQPfI1byuLkew3GGWnSAK56eIxSOjOwleUGTJHVS1QZg0qKrrpunc4MdL7wGnG1seBgDi5SdUOdC2EjIEkb89i5zkdO1HJSwhVidWXsneCltb8TqG19mDQbo6IUxUytnbM/Nwtr4Kc9E+ZtT1ktHL2esJW3dLHcEe0BvyVwtA7Rdolb2MwiaBs7NncfXarDhxcsjAhRPP75bnPXWtGX63zSS4lHsJew8BhJ3wSXXXU3/ADKDk9trdI1eCtUbhgCCCCLgjmDwOHVyRBBsVLOlSppGpohTPTs3XAnqjGTu7jcd3W17fRhWctIGiujwdk7ZncqHAW233jemfY2gSfKIYZL7jxkNY2Nt488WsaHR2Kzq6V0Vc57dYPgvH+LTLV9KNvbK4+sYj7PHuU/fNYdTuweS3dnMppaZGSkChS12CuX7VuZLG2ltMWMa1os1JVU88zg6Y57MreASH0N/f638X9t8UQfMVtY59lF09wTLW7C5bPI7sgMjOWcrK994m7ab1hrfS2LDBGTdZ8eJ1kTA0HIDLIeS9cm2Bo6WdZ4lcOl7XckdpSp08icetgY03CjPilRPGY3kWPDpSF0sEfwnFe1uqjvfhbrGvfwxRP8AOtrBvubrbz3BVTKqikYt7maBmA7XVFCbcr7vLDTS3YubmZO0DlQRz38VgdKmcCCiZAe3Ue9gfFP3w+W7p5sMVzus229PYPT8rUBx1Nz8u3uXH0PZUY6RpmFjO9x8hOyv0758iMeU7bNvvVuNz6c4jH4R2nPyT7i9Yq5M2zBKeGSZ/RjUsfG3ADxJ0HiceONhdWQxOlkEbdZKk/RdRPVV8lXLr1e85PLrJL2A8Au95dnCkILn6RXTYvI2CmbAzbl0D627U+7QbC0lW5kdWSVrXkRiDoLDQ3Xhpwxe+Frs1i02Jz07dBpu3cR6PavzPchk/g4UdNuE7iRFnNrILbzWA1Y24acSeViPYdDRainqme1cvLvJy37uZKPTDWLHFS0aHRRvkcwqDcj+e7/k4qqDYBq1MDjL3vnPN15nw60+bG5Z7nooIiLMEBYfGbtP+kTi+Nui0BY1dNy1Q941Xy5hkOxbOJpRGBCWekbKPdNDKFF3j99TzTiB4ld4e3FUzdJq0MLqORqWk6jken62KX+hrOd+CSmJ1iO+nijm5t5Pe/yxiFO7LRT2O0+jIJRtyPOPp3L8noJc3rKhJJXjo6aTqurQ2Mjr6RPLiL3INgRbW5x5YyuN9QQ2VmHwMcxoMjxe52A+vPYF+Z9kMWUhK2kZ0CSKssZclZEY2IsfWHEd3Hljx7BF8TUU9VJXkwTAG4NjbUR4LK6WMlaCoSuhuu+y7xHqypqje0Ae1T348nZY6QTODVLZYjTv2X6QdY9b+Co2ymerWUyTLYE6OvwXHpD6x4EYYjfpC6wqymdTSmM9HEeu1a+JpVJXSls6amm62MXlguwA4sh9NfE6Bh5W54pmZpC42LWwir5GbQd8ru/YfBcHRLtOJYvckh98iHvZPrR93mvDyt3HEYJLjRKvxqi0H8s0ZHXwP170h7S7Ez0MSSTPEwZggCFib7pPNRpocUOiLALrZpMSiqnlrAchfO3md6qWxuXpPlEMMl9x4yGsbG28eeGmNDo7Fc5XSuirnPbrBXh/Fplq+lG3tlYfWMR9nj3KfvmsOo9gW1kdFRUamOnMcYdrletLEta3rMTwHDE2NYzIJSolqKg6clzbh5BIfRHUIk1aXZVF11YgD0n5nFMBs4rZxprnRxAC+vuCZ6zYnLJ3eQqpd2LMVmfVmNybb9hryGJmGNxus9mJVsTQ0HICwyHkvfJdgqOmmSeFXDpfdu5I7SlTp5E49bAxpuFCfFKiaMxvOR4dKn/S8m9mKKOLQxge13GKZ/n6PNbeCG1KTxPcE27AbIy5c88k8kO4yDVWbTdJJJ3lAAti2KMsJJWZiVfHVhjYwbg7ePMSkrNKl85zJUjuIvRT4sQN3kI5E/WgxQ4mV+S14WNw6kLnfNt4nYOjzKtlLTrGixoN1UUKoHIAWA+bDoFhYLkXuL3FztZXrj1RUp6Xtod9loortYhpd3Ulj97j8T61u8phWd/4QukwSk0Qah/R4nw611ZvljUGVQwbxj66dBVSJxVX1cgjkLKl+YFueB7SyMDfrVcEwq610lr2adEHbbV5rVzLaCt614svplmipwod5HJLkqGAQlwSd0jtHeJv5XmXuvZg1JaKlptAPqX6JdewA1Z2zy37MvLf2Wz5ayATBShDFHQ8UdeIvYd4PLjyxZG/TF0lWUpppNAm+0HeCpXGf4Uzm47UQe/eOqi4ex2/eYV+0k9bPXaujP8AwcPt+K3a7yHcrZh1ckjAhGBCMCFEq5TlGbb6giEneAHOF/SUfJN7D4i9+Ej/AC3rroyMQotE/N4jUenxKeMxy2rhnery3qpkqArSQubAsBpIhuBqOOo9ulri1wOkzaseKankjENVcFuojuPr68tPs3XVs0cuZMiRRtvLTx8Cw+FqR+kxtcC1zfwRvebv6la6spqZjmUoJJy0j4f6HSnDOqSGeI08xFpgVAJAJIG9db8Stt7wtfFzgCLFZUEkkTxKz8PrPn1KQZDmMuTVzwz3MTEB7DRl9SVR4a6fKHEaKNcYnWPriupqImYjTCSP5tni0+tx1FWuCZXVXQhlYAqwNwQdQQe62HQbrkXNLSQRYhfeBeKNdIGzUlDUCspbpGX3rr/VSE8LfAbly1KnQgFOVhYdILq8NrGVUXITZm23aPMde3etmvqGzyijSExx1EUgaVHZgPRZbrYMSpJ07tR5yJ5VuWsJSNowyoLn3LSLAjnBz1LEHRZXfhYP/JL/APXiPIP4euhN++6X8p6h5r7i6Iqk+lNAPIO361GD2Yrx2Pw7GnsHmvWfohlCMVnjZwLherIDHu3t7Tztg9mNtai3H2FwBYQN9/CyWdktk5K+V41ZYxGLuzC9r3AAW4uSQedtD4A1sjLzZaNbXspWBxF76h9UzydEEvq1ER842H1nFnsx3rOH8QM2sPX9FznoorF9CWn/ACpF/VGcHs7hqsp+/ac/M09QPivqHotrQ6s0lOd1gT75ITYG/wCDwcg/h66F47G6YtIDXdQ817dI22RqW9x0l2Te3XZdTK17BFtxW/P1jw09L2aTS+EKOF4cIRy82R1i+wbzx7ufU6dH+ygoYbvYzyWMh47vcgPcOZ5m/ha6KPRGetZOJVxqZMvlGrzTVi1ZqW9udqVoYCRYzPcRL482PxV+nQc8VyyaA4p/D6I1UlvwjWfDnKQejvKFu+Z1rhY0YlGkPpSE9qQ99jcDvY+AwvE38bltYnUGwpIBmdYGwbvPhzqmUVfS5hA24yzRN2WBBHsKsAR3j2EYZDmvGS5+SKekkGkNF2seglmHYSelkZsvrWhR+KSIJALcLE6acBcXtzOKuRc0/AVoOxOKZoFTFpEbQbevWS59qZRleW9QkheeoLAudGYtrNJa+lgd0dxK8eOPH/y2aO0qdG011XyjhZrbZc2oeuK+uh7Iuqp2qXFmm0TwjXgfxmufEBTj2nbYaSMbqdOURDU3Xzny77qhYYWGjAhGBCMCEpdJOznuulugvNDd072Hrp7RqPFRiqZmkMta08LrPZ5rO+V2R8D62XWH0RbTB4/cch7cYLRE+snNfNSdB8E/FxXA/LRTmN0Wi7l2jI6+ff09/OmrbDaZaKNTumSWQ7sUY4s367C44akkDni2STQHFZtDRGpeRezRmTuWPs5spNJMtbmLl5xrHED2Iu7gbXHcNOZLHUQZGSdJ+tNVVdG2M09MLN2nafXqwyXrtTllNmiSRQyoamnNgwPok+qxtqp4Ei9iO8EY9e1smQ1hRo5pqFzXvadB3q449457pL2K2tky6VqSsVliDWIOphY63FuKHjp33F760xyFh0XLWr6BlYwTwG57/r/oqxwzK6hkYMrC4YG4IPAgjiMOLlXNLTYixXzU06yIyOoZGFmUi4IPLHhAORXrHuY4OabEKM7U7NT5XMKmlZupB7LjUpc+g/ep4XOh0B1tdN8ZjNwuro6yKuj5GYfFu38Rx9ak/wCxW20VaoRrR1AGsd9GtxZCeI524jxGpYjlDstqxK/DX0x0hm3f4H1n2Jsxas1GBClnQ39/rfxf23wrB8xXR459lF09wVTw0ucXnPMqKXdgqqLlmIAAHEkngMeE21qTWlx0Wi5Ui2226erPuWiDdW53Syg78t/VUcQp+c+AuCrJMXfC1dPh+GNpxy0+sZ8BxPHu59TR0fbCikAnnAaoI0HERA8QDzYjQt7BpctZFFo5nWs7E8TNQeTj+Tv+m4dJ4POL1jrC2s2oioYt9+1I33uMHVz9Sjm3LxNgYPkDAnKKikqn6LchtO767gphs7klRm9U1RUk9UD22GgNuEUfcBzPK5NyThVjTK65XRVVTFh8Iii+bZ5n12J227yyQe4mhp+vp6dyXp1troBGQttQo3tPHuJtdK0/DYZDYsjD5mHlQ9+i5wyce3Pil/KIKyaeulouroNU34mCsSyqSL9kqm9ckkDj36nFbQ4kluSdmfTxxRMnvJrscxrPPc2tknXY/PzUUCVM+6mjF24LZCQW8BYXPdri+N+kzSKya6lENSYY89VunYpjIz51mdhcQj9CFTqfBnP0sOQwtnK9dCA3DaT/ANu8nwHhxVshiVFVVAVVAAA4AAWAHsw7qXIucXEk6194F4jAhGBCMCEYEKPdIuz70VStbTXVGfeJH9XJ5fBfXThckcwMJys0TpBdThdW2piNPLmbW5x5j67FvT1JzOnp6ylC+66R94wsdCTbfTXk1gVbzGhvawnlAHN1hJNYKKV8E3yPGvuPRtC+aquzLMveEgegi4SyPfeI5hbhSR8njzYC4PhMj8gLBesjoqP+Y5wkdsA1dOvt6imzJMlpsvgIjARVG9JI1rmw1Zm8NdOA5YuaxrBksyoqZquS7szsA7gEt11HR55EzwkpNEd0OVsQLkqGHrI3Ecxc8DcGshsoy1rQjkqMMeGvzac7eW4jt6knZTnlZk83UToWivfqydCObxPw8bcO8A6ilr3RGx9cy1JqanxFnKRn4t/g4euFwqzkG0NPWJvQOGI9JDo6/KXiPPgeROGmvDtS5qppJad1pB07DzFacsYYFWAZSLEEXBB4gjmMTS4JBuFKdsOjh42M9BcgHe6oE76ka3ja9z8niOV9AFZISM2rpKHGGvHJ1HNfYefz1b96+tk+k0paGuBNtOuA7QtykQa+0C/eOJwRz7HLyswUO+On6vI+fWqhSVSSoHjZXRtQykEH2jDIIOYXOvY5jtFwsVMuhv7/AFv4v7b4Wg+Yrocc+zi6e4J12m2tpqIe+vvSWuIlsXPcbeqPE29uLnyNbrWTSUE1SfgGW86vXMpZW5lXZzN1ca2jBvuAkRp3NI9u0fZyNhxwqXPlNl0ccNLhrNJxz37TzDZ6uVStj9jIaFd4e+TkdqQjh4KPVH0nmeFmY4gznXP12IyVRtqbu896Z8WrPSLtf0jw0+9HT7s03Am/vaHxI9I/FHjcjFEkwGQ1rYosIkms6T4W9p5t3Oe1KezOyNTmUvuqsZhE2u8dGkHIIPVTx4dw5ipkZkOkVp1dfDRs5GAfEOoc+8+imzbozQrR0lAepZ3bcC9kWiXe3bkWsSRe/HncXxbLcWa1ZmH8nIZJ6n4gBn0m3rdsWpsZtYKtWjkXqqqLSWI6cNCyg62vxHFToeRMo5NLI60vXUJpyHNN2HUfA+s+sDxznYKConabrJozIAJVjeyyAaa6X1Fr/brjx0LXG6lBiksUYjsDbUSMxzJO6R9oVsuW0Y7CEI4TW5GixL32Nr95sORxVK/8DfXBauF0huaqfWcxf/6Phwz3J32C2YFDT2axmks0h8eSA9y/SSTzxdFHoDisjEa01Mtx8o1efSmbFqz0YEIwIRgQjAhGBC8K2kSWNo5FDI4synmD/wA448IBFipxyOjcHNNiFF66kqMkrA8ZLxN6JPCROaN3OO/2jmMJkOidcLrI5IcTg0XZOHYd44f63FV3Z/O4qyESwm4OhU+krc1Ycj+viNDhtjw4XC5ipppKeQsePrxCTs6qmzWpNHCxWjhYGplHrkG+4p8xx7wTwAvS48o7RGratSBjaCLl3j+Y75Ru4n1w2m3Ds1ncVDl8lQigvVVEhp4he5AO4q247q2+kDiRiDHhjC7ecldVUz6qqEbjkxo0j2k85+qdYstNXSImYRRmQrd1Hqt3g8Va3Eg8b2JGGNHSb8ayDNyE5dTONtnHn3jnU7zzo5qaZ+uoZGkC6gA7sq+RFg48rHlY4XdC5pu1btPi8MzeTqBbtB8vWa+8m6UJ4T1VZEZN3QkDckHykNgT+TgbORk5E+CRSDTgdbtHQf8Aae8p24oZ7bs6ox9WTsG/d2tD7CcXtlYdqxZsNqYtbLjeM+7xXntRsXTVw3yNyUjSVLXPdvDg489e4jHj4mvzUqTEZqY2Gbdx8Nym1RlOZZQ5kiJMV7l07UbD46H0TbmRpybC5a+M3C32z0eIN0Xj4txyPQdvN1hYWQ51VRNIlKT1lRa+4u8+hJ7PG3pHW1/EYg1zgfh2pyopoHhpm1N3mw2a+pOeznRhJI3W1zlbm5jDXdj8d9bX8LnxGLWQE5uWVVY0xg0KcdOzoHrmVHT3LRRBbxU8S8ASqj5ydSe/icM/CwblgHlql983HrSxnPShSRXEIaob4o3U9rsPpUHFTp2jVmtGDBaiTN/wjjmeoeNklVGc5lmzGOJSIibFY7rGB3PIfS09W+vJcUlz5MgtdtPRYeNJ5+LjmegbOftThsp0aQwWkqSJ5RqFt72p8j6fm2ngMXMgAzcsqsxmSW7YvhHafLo60/YvWKjAhLG02yIqJo6mGQ09TGw98UX3lGhBHMgXAvxHZOh0qfHpG4yK0aSvMLHRPGkw7PL1xGaxekbbkU4amp29+Is7j+rHd8sj5uPdiE0tvhCawvDOVIllHw7Bv+nevHox2LMQFXULaUj3tDxQHizX9c93IeJIBDFb4ip4tiIk/kxHLad/AcO/mVHwwsFGBCMCEYEIwIRgQjAhGBC4s5yqKpiaGZd5G+cHkwPIjvxFzQ4WKtgnfC8PYbEKO1lHV5JU9ZGd6FzYMfQkHHcccnGtvaRpcYUIdE5dVHJBicOi7Jw6xxHD0dioWV51FW0dR7iCxzujlozZWEjLbeOnaubdvgba21AvDg9p0daw5qaSmnZy+bQRnryB1fRZHR5sjIpSorFIeJergiYD3sAm7EcLk3I8yeYtCGM63dCaxOvYQYoNRzcd/D1zc+v0k5y0NMIYrmepbqowOOujEewhQeRdcTmfZthrKVwunEk2m/5WZn128wKxKmnqMliilWZp6a6pNE9jukjVoj6ovcBfEXvxECHQi97j1qTbHRYk9zC0NfmWkbeDt/P6LtmeTU1Wg66JJQRoSO0Ae5hZh7CMXua12tZEVRNA74HEet2pItb0W00wLUtSVF+B3ZVHhcEEe0nFBgB+UrZjxuaPKZl+w+XYsVujvMqe5p5QRx96meMn2HdF/biHIvGrvTfvajm+1b1gHz7l9CDP4/7QbfGik+m5vg/nDf2LzSwp+7qcPJc1JT51GWMcUkZc3YrFAhJ7yQoxECUavBWPfhrgNJwNtVy4+K9zkmezHttOoPfOqD2qj/ViWjKdfeoe04XH8oB/ST3jxXRR9E1Q7b09RGpPEqGkY+Zbd1+fHop3ayVB+OxNFo2E9QHZdNmT9GtFDYurTt/1TdfyAApHnfFrYGjXmsyfGKmTIHRHDz19S9+kCsqKWiL0YRNwgNZRdEOl1Hoixte4OhJ5Y9lLmtu1Qw2OKeo0Z876s9Z4rGGwsdTAlRDWVLTsgdJnk4ki9iBqovpYG48bYr5EOFwTdNe83wyGKSNoaDYgD1fxWtsLtI09E7zgmWnLJLYXZtwXvuji1tLDiQcTiku3PYlsQo2xVAbH8rrEdPrqW/keapVQJOgZVcXAcWPG3l7RocWNcHC4SVRA6GQxu1jckTbvpFCb0FG28/BphqF8E+E3jwHK54USTbGrZw7CC60k4y2Dfz7gvjo+2BKlaqsU7995Im4g8d97+tfUKeHE66Aih/E5e4nigIMMBy1EjuHDjt2Za6bhlc+jAhGBCMCEYEIwIRgQjAhGBCMCF4V1HHNG0cqB0YWKsLg/8435Y8IBFipxyOjcHMNiFJNpdhqihk900LOyKbjd++R9+nrr9XEEXOFHxOYbtXT0mJw1LeSqALnfqPkfQOxbmyXSfHIBHWWjfgJR97b5XwD+jx1HDFjJwcnJOtwV7LugzG7b9e/nXrnlNUJmKV7QGrpkS0QgbeZLj09w+mSS3DvU37Ix48OD9O1xwUKd8LqQ0wdoPJz0tR4X2bNfHeuPOquozh46aOnmgpg4aaSVd06cgNR5C5JJF7AHHjiZfhAsFdTxxYe0zOeHPtZoBv67MuJT5ntaKalllFh1UTFR4gdkfPYYYcdFpKxaeMzTNZvKlmw+XZfLHFHJLNDXPc7yNIjEFiV3WtuG62N+fswpE2M5E5ro8QlqmOc5rQ6IbDYjVnfbrVSzyoaCknkQ9qKB2UtrqqEqTfjqBht50WkrnKdglna12okdpSdQZzmxpErFFPOhUuYt1lk3Qdd2xsTYX+o4pDpNHSyK1ZKegE5gOk06r3BHT66k3bM54lZTpOgK71wVJuVYaEX5+B5gjhi1jw4XCzKumdTSmN2xauJpZSWTOqqOpqMwEjyU0NW0EkO8SBHoN5QTYa7vC2pHInCem7SL9l7LphTQPiZTEAPcwOB47j61dCqtLUrIiyIwZHAZSOBB1Bw2DcXC5t7HMcWuFiF+1EKurI4DKwKsDwIIsQfMY9Iuhri0hw1hTXI562heoy+CBpyG3oJGNkRHv2nbha+tha7B8KtL2XYBfct+obTVTWVUjtHY4bSRu9arLdyeODJ6T+UzgySMZHIuS7m1wi+kQNBfzJtfSxtom5lJzmXEJv5TcgLDgOJ1erZpHz3a+rzJ/c1JGyxtp1a233Xhd24KveL211JxS6RzzohbFPh8FE3lpjc7zqHMNp7eATlsT0fx0lpZrSz8vgR/JvxPxj7ANb2xwhuZ1rJr8VfUfAzJvaefyTvi9ZCMCEYEIwIRgQjAhGBCMCEYEIwIRgQjAhGBCUNquj+nqyXT3iY+uo0Y/GTgfMWPicUvhDsxkVqUeKzU/wAJ+Ju4+B9BIBizTJyd25hvyvJCfEjil/xSe84os+L1ktvSosQGfzdTvr2psyPpVp5LCpRoW+ELun0dofMR44tbUA61mVGBysziOkN2o+Xb0LV2vgOY0LR0UsL7zKWO/puqd611B7W8F0NueJSDlGWaUtROFHUB87SLX2b8ttti99nKycslPPQmDq07EgdZI7KAosR6JI4Dja+PWF2otsoVUcVjJHLpXOYsQc8+ldO3T2y+qP8A0WHzi3149l+QqvDxeqj5wlrJ9s6SkyyEGVHlWEARKbtv24H4OvEnFTZWtYM81oT4dUT1jvhIBOs7vFanRblT09AokBVpHMm6dCAbBbjlcKDbxxOBpazNLYvO2apJZmALJqqJgiM54KpY+QFzi4myzWtLiAFLthNmZqqiLPVyRw1DuzxRooLEndclzc67trWthSKMube+RXR4jWRwVGi2MFzQLEk84y6U0bC5RU0Zmp5LNTKxaCTeF7E3IKjhxvy7QbiCMWxNc24OpZ2IVENQGytyeR8Q9erWXmc2o8ueoaSseR5ZN7qi3WFONlVQCVFjbtG2i8OZpNYTcr0QVFW1gZGAALX1X4knI9CVM56UZ5m6uiiKFtFYjfkPyUF1B/KxU6cnJq04MEijGnO6/YOk/wCl55L0dVVU/XV0jRhtTc70rfPcIPO9u4YGwudm5SnxeCBvJ04v2DzPrNVDJclgpY+rgjCDmeJY97MdSfPDLWBosFzs9TJO7SkN/WxaGJKhGBCMCEYEIwIRgQjAhGBCMCEYEIwIRgQjAhGBCMCEEYEJVzvo+oqi7dX1Ln1orL862KnztfxxU6Fp4LSp8VqYcr3G459uvtSVXdFlVE2/Szq5HA3aJx4Ai4PncYpNO4ZgrWjxuCQaMzLfuHrrXOMyzyk0dZ2UfCQTD2utz+liOlK31dT5HDKjUQOY6PYbDsX2nStUC6T08D8ivaT2EMWx77QdRAXhwKI/FG8jqPdZe1J0mQKd4ZdGrfCR1v8AP1Qx6Jh+X11KL8FlIsZiRxB81ov0vJypXPnIo+o4l7RwS4wB+146iuSo6X21C0ij5U1/o6sYiak7u1Wt/h8bZP2/VcJ6RsyqLiCJR/dQvIR85YX9mPOXedSu90UcWcjusgeXevk5FnVbpM0ioePWyCNfbGuv6ODQldrXvtWG03yAE8Bc9Z81t5P0SILGpnLfEiG6PyjckeQXE20+8pSfHnHKJtuJz7P9p7yfIaelFoIUjvoSBdj5se0facXtY1uoLFnqppzeRxPrdqWliSoRgQjAhGBCMCEYEIwIRgQjAhGBCMCEYEIwIRgQjAhGBCMCEYEIwIRgQjAhec0CsLMqsPEA/rwWXocRqKz5dnKRjdqWnJ7zDGf8uIGNp2K8VdQMhI7rK+PuXov7HTf+GP8A24OSZuHUpe21P/kd/cfNdNPk1PH6EEKfJjQfqGPQ0DYq31Er/mcTzkrtAxJUr9wIRgQjAhGBCMCEYEIwIRgQjAhGBCMCEYE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887" y="4233208"/>
            <a:ext cx="87326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Solid barrier: significant reduction </a:t>
            </a:r>
            <a:r>
              <a:rPr lang="en-US" sz="2200" dirty="0" smtClean="0">
                <a:latin typeface="Calibri"/>
                <a:cs typeface="Calibri"/>
              </a:rPr>
              <a:t>in conc. </a:t>
            </a:r>
            <a:r>
              <a:rPr lang="en-US" sz="2200" dirty="0">
                <a:latin typeface="Calibri"/>
                <a:cs typeface="Calibri"/>
              </a:rPr>
              <a:t>b</a:t>
            </a:r>
            <a:r>
              <a:rPr lang="en-US" sz="2200" dirty="0" smtClean="0">
                <a:latin typeface="Calibri"/>
                <a:cs typeface="Calibri"/>
              </a:rPr>
              <a:t>ehind the barrier with on-road accumulation </a:t>
            </a:r>
            <a:endParaRPr lang="en-US" sz="2200" dirty="0" smtClean="0">
              <a:latin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Green Wall: Slight more reduction compared to the solid barrier 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Vegetation-solid barrier combination</a:t>
            </a:r>
            <a:r>
              <a:rPr lang="en-US" sz="2200" dirty="0">
                <a:cs typeface="Calibri"/>
              </a:rPr>
              <a:t>: </a:t>
            </a:r>
            <a:r>
              <a:rPr lang="en-US" sz="2200" dirty="0" smtClean="0">
                <a:cs typeface="Calibri"/>
              </a:rPr>
              <a:t>greatest </a:t>
            </a:r>
            <a:r>
              <a:rPr lang="en-US" sz="2200" dirty="0">
                <a:cs typeface="Calibri"/>
              </a:rPr>
              <a:t>reduction in conc. behind the barrier with on-road accumulation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/>
          <a:stretch/>
        </p:blipFill>
        <p:spPr bwMode="auto">
          <a:xfrm>
            <a:off x="7261353" y="0"/>
            <a:ext cx="435454" cy="7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F556-D1EF-4D3F-8487-B7D529CCDDE8}" type="slidenum">
              <a:rPr lang="en-US" smtClean="0"/>
              <a:t>12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67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atin typeface="Calibri"/>
                <a:cs typeface="Calibri"/>
              </a:rPr>
              <a:t>Cases 2, 3, 4: Solid, Green Wall and Combination 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71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7066" y="1232061"/>
            <a:ext cx="12807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Increasing LAD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557889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I</a:t>
            </a:r>
            <a:r>
              <a:rPr lang="en-US" sz="2200" dirty="0" smtClean="0">
                <a:latin typeface="Calibri"/>
                <a:cs typeface="Calibri"/>
              </a:rPr>
              <a:t>ncreasing </a:t>
            </a:r>
            <a:r>
              <a:rPr lang="en-US" sz="2200" dirty="0">
                <a:latin typeface="Calibri"/>
                <a:cs typeface="Calibri"/>
              </a:rPr>
              <a:t>LAD leads </a:t>
            </a:r>
            <a:r>
              <a:rPr lang="en-US" sz="2200" dirty="0" smtClean="0">
                <a:latin typeface="Calibri"/>
                <a:cs typeface="Calibri"/>
              </a:rPr>
              <a:t>to more deposition and upward momentum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For smaller particles, greater reduction behind the barrier</a:t>
            </a:r>
            <a:endParaRPr lang="en-US" sz="2200" dirty="0" smtClean="0">
              <a:latin typeface="Calibri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For larger </a:t>
            </a:r>
            <a:r>
              <a:rPr lang="en-US" sz="2200" dirty="0">
                <a:latin typeface="Calibri"/>
                <a:cs typeface="Calibri"/>
              </a:rPr>
              <a:t>particles with relatively small deposition </a:t>
            </a:r>
            <a:r>
              <a:rPr lang="en-US" sz="2200" dirty="0" smtClean="0">
                <a:latin typeface="Calibri"/>
                <a:cs typeface="Calibri"/>
              </a:rPr>
              <a:t>velocity, </a:t>
            </a:r>
            <a:r>
              <a:rPr lang="en-US" sz="2200" dirty="0" smtClean="0">
                <a:latin typeface="Calibri"/>
                <a:cs typeface="Calibri"/>
              </a:rPr>
              <a:t>approaching the </a:t>
            </a:r>
            <a:r>
              <a:rPr lang="en-US" sz="2200" dirty="0" smtClean="0">
                <a:latin typeface="Calibri"/>
                <a:cs typeface="Calibri"/>
              </a:rPr>
              <a:t>behaviors of a solid barrier</a:t>
            </a: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30400"/>
            <a:ext cx="8947836" cy="25146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1676400" y="1539838"/>
            <a:ext cx="5791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Calibri"/>
                <a:cs typeface="Calibri"/>
              </a:rPr>
              <a:t>Sensitivity</a:t>
            </a:r>
            <a:r>
              <a:rPr lang="en-US" sz="3200" i="1" dirty="0" smtClean="0">
                <a:latin typeface="Calibri"/>
                <a:cs typeface="Calibri"/>
              </a:rPr>
              <a:t>: Leaf Area Density (LAD) 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31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7066" y="1232061"/>
            <a:ext cx="14174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Increasing </a:t>
            </a:r>
            <a:r>
              <a:rPr lang="en-US" sz="1400" b="1" dirty="0" smtClean="0">
                <a:solidFill>
                  <a:srgbClr val="C00000"/>
                </a:solidFill>
              </a:rPr>
              <a:t>width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557889"/>
            <a:ext cx="906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I</a:t>
            </a:r>
            <a:r>
              <a:rPr lang="en-US" sz="2200" dirty="0" smtClean="0">
                <a:latin typeface="Calibri"/>
                <a:cs typeface="Calibri"/>
              </a:rPr>
              <a:t>ncreasing </a:t>
            </a:r>
            <a:r>
              <a:rPr lang="en-US" sz="2200" dirty="0" smtClean="0">
                <a:latin typeface="Calibri"/>
                <a:cs typeface="Calibri"/>
              </a:rPr>
              <a:t>width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leads </a:t>
            </a:r>
            <a:r>
              <a:rPr lang="en-US" sz="2200" dirty="0" smtClean="0">
                <a:latin typeface="Calibri"/>
                <a:cs typeface="Calibri"/>
              </a:rPr>
              <a:t>to more deposition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For smaller particles, greater reduction behind the barrier</a:t>
            </a:r>
            <a:endParaRPr lang="en-US" sz="2200" dirty="0" smtClean="0">
              <a:latin typeface="Calibri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For larger </a:t>
            </a:r>
            <a:r>
              <a:rPr lang="en-US" sz="2200" dirty="0">
                <a:latin typeface="Calibri"/>
                <a:cs typeface="Calibri"/>
              </a:rPr>
              <a:t>particles with relatively small deposition </a:t>
            </a:r>
            <a:r>
              <a:rPr lang="en-US" sz="2200" dirty="0" smtClean="0">
                <a:latin typeface="Calibri"/>
                <a:cs typeface="Calibri"/>
              </a:rPr>
              <a:t>velocity, </a:t>
            </a:r>
            <a:r>
              <a:rPr lang="en-US" sz="2200" dirty="0" smtClean="0">
                <a:latin typeface="Calibri"/>
                <a:cs typeface="Calibri"/>
              </a:rPr>
              <a:t>earlier transition to lower conc. compared to th</a:t>
            </a:r>
            <a:r>
              <a:rPr lang="en-US" sz="2200" dirty="0" smtClean="0">
                <a:latin typeface="Calibri"/>
                <a:cs typeface="Calibri"/>
              </a:rPr>
              <a:t>e no-barrier 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On-road accumulation is modest compared to solid barrier</a:t>
            </a:r>
            <a:endParaRPr lang="en-US" sz="2200" dirty="0"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1695060"/>
            <a:ext cx="5791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6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cs typeface="Calibri"/>
              </a:rPr>
              <a:t>Sensitivity: </a:t>
            </a:r>
            <a:r>
              <a:rPr lang="en-US" sz="3200" i="1" dirty="0" smtClean="0">
                <a:latin typeface="Calibri"/>
                <a:cs typeface="Calibri"/>
              </a:rPr>
              <a:t>Barrier </a:t>
            </a:r>
            <a:r>
              <a:rPr lang="en-US" sz="3200" i="1" dirty="0" smtClean="0">
                <a:latin typeface="Calibri"/>
                <a:cs typeface="Calibri"/>
              </a:rPr>
              <a:t>Width</a:t>
            </a:r>
            <a:r>
              <a:rPr lang="en-US" sz="3200" i="1" dirty="0" smtClean="0">
                <a:latin typeface="Calibri"/>
                <a:cs typeface="Calibri"/>
              </a:rPr>
              <a:t> </a:t>
            </a:r>
            <a:endParaRPr lang="en-US" sz="32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4" y="1831304"/>
            <a:ext cx="8748663" cy="24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2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60690"/>
            <a:ext cx="9144000" cy="253153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4213327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>
                <a:latin typeface="Calibri"/>
                <a:ea typeface="MS Mincho" pitchFamily="49" charset="-128"/>
                <a:cs typeface="Calibri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MS Mincho" pitchFamily="49" charset="-128"/>
                <a:cs typeface="Calibri"/>
              </a:rPr>
              <a:t>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MS Mincho" pitchFamily="49" charset="-128"/>
                <a:cs typeface="Calibri"/>
              </a:rPr>
              <a:t>degree of on-road increase is contingent on oncoming wind direction.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/>
              <a:ea typeface="MS Mincho" pitchFamily="49" charset="-128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MS Mincho" pitchFamily="49" charset="-128"/>
                <a:cs typeface="Calibri"/>
              </a:rPr>
              <a:t>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MS Mincho" pitchFamily="49" charset="-128"/>
                <a:cs typeface="Calibri"/>
              </a:rPr>
              <a:t>on-road concentration decreases with more parallel wind 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MS Mincho" pitchFamily="49" charset="-128"/>
                <a:cs typeface="Calibri"/>
              </a:rPr>
              <a:t>road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cs typeface="Calibri"/>
              </a:rPr>
              <a:t>Sensitivity</a:t>
            </a:r>
            <a:r>
              <a:rPr lang="en-US" sz="3200" i="1" dirty="0" smtClean="0"/>
              <a:t>: Wind </a:t>
            </a:r>
            <a:r>
              <a:rPr lang="en-US" sz="3200" i="1" dirty="0" smtClean="0"/>
              <a:t>Direction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254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Edge Effects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9" y="1417638"/>
            <a:ext cx="4511322" cy="4069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417638"/>
            <a:ext cx="3162300" cy="3729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1333" y="5555734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Steffens et al. (2013)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3513" y="5555734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Steffens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Report Card for </a:t>
            </a:r>
            <a:r>
              <a:rPr lang="en-US" sz="3200" i="1" dirty="0" smtClean="0"/>
              <a:t>Model Capability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95"/>
            <a:ext cx="8229600" cy="4975578"/>
          </a:xfrm>
        </p:spPr>
        <p:txBody>
          <a:bodyPr>
            <a:noAutofit/>
          </a:bodyPr>
          <a:lstStyle/>
          <a:p>
            <a:r>
              <a:rPr lang="en-US" sz="2200" dirty="0" smtClean="0"/>
              <a:t>Modeling results </a:t>
            </a:r>
            <a:r>
              <a:rPr lang="en-US" sz="2200" dirty="0" smtClean="0"/>
              <a:t>capture the general phenomena very </a:t>
            </a:r>
            <a:r>
              <a:rPr lang="en-US" sz="2200" dirty="0" smtClean="0"/>
              <a:t>well</a:t>
            </a:r>
          </a:p>
          <a:p>
            <a:pPr lvl="1"/>
            <a:r>
              <a:rPr lang="en-US" sz="2200" dirty="0" smtClean="0"/>
              <a:t>Vegetation-solid barriers show greatest reduction</a:t>
            </a:r>
          </a:p>
          <a:p>
            <a:pPr lvl="1"/>
            <a:r>
              <a:rPr lang="en-US" sz="2200" dirty="0" smtClean="0"/>
              <a:t>Wider and denser trees lead to more reduction</a:t>
            </a:r>
          </a:p>
          <a:p>
            <a:pPr lvl="1"/>
            <a:r>
              <a:rPr lang="en-US" sz="2200" dirty="0" smtClean="0"/>
              <a:t>Edge effects can be captured</a:t>
            </a:r>
          </a:p>
          <a:p>
            <a:pPr lvl="1"/>
            <a:r>
              <a:rPr lang="en-US" sz="2200" dirty="0" smtClean="0"/>
              <a:t>…</a:t>
            </a:r>
            <a:endParaRPr lang="en-US" sz="2200" dirty="0" smtClean="0"/>
          </a:p>
          <a:p>
            <a:r>
              <a:rPr lang="en-US" sz="2200" dirty="0" smtClean="0"/>
              <a:t>Research needs</a:t>
            </a:r>
            <a:endParaRPr lang="en-US" sz="2200" dirty="0" smtClean="0"/>
          </a:p>
          <a:p>
            <a:pPr lvl="1"/>
            <a:r>
              <a:rPr lang="en-US" sz="2200" dirty="0" smtClean="0"/>
              <a:t>More testing against different vegetation barrier configurations, meteorological and traffic conditions</a:t>
            </a:r>
          </a:p>
          <a:p>
            <a:pPr lvl="1"/>
            <a:r>
              <a:rPr lang="en-US" sz="2200" dirty="0" smtClean="0"/>
              <a:t>Turbulence modeling: </a:t>
            </a:r>
            <a:r>
              <a:rPr lang="en-US" sz="2200" dirty="0" smtClean="0"/>
              <a:t>drag vs. wind speed</a:t>
            </a:r>
          </a:p>
          <a:p>
            <a:pPr lvl="1"/>
            <a:r>
              <a:rPr lang="en-US" sz="2200" dirty="0" smtClean="0"/>
              <a:t>Deposition modeling</a:t>
            </a:r>
            <a:endParaRPr lang="en-US" sz="2200" dirty="0" smtClean="0"/>
          </a:p>
          <a:p>
            <a:pPr lvl="1"/>
            <a:r>
              <a:rPr lang="en-US" sz="2200" dirty="0" smtClean="0"/>
              <a:t>Effects of vegetation barriers on near-source chemistry and regional ozone chemistry</a:t>
            </a:r>
          </a:p>
          <a:p>
            <a:pPr lvl="1"/>
            <a:r>
              <a:rPr lang="en-US" sz="2200" dirty="0" smtClean="0"/>
              <a:t>Parameterization</a:t>
            </a:r>
          </a:p>
          <a:p>
            <a:pPr lvl="1"/>
            <a:r>
              <a:rPr lang="en-US" sz="2200" dirty="0" smtClean="0"/>
              <a:t>…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480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44" y="1064722"/>
            <a:ext cx="8178799" cy="50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361977" y="3577630"/>
            <a:ext cx="630551" cy="2393457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5667" y="6380637"/>
            <a:ext cx="454377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dirty="0" err="1" smtClean="0"/>
              <a:t>Baldauf</a:t>
            </a:r>
            <a:r>
              <a:rPr lang="en-US" sz="2000" dirty="0" smtClean="0"/>
              <a:t> et al., manuscript under review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6644" y="510724"/>
            <a:ext cx="8751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 smtClean="0"/>
              <a:t>The effect of wind direction on </a:t>
            </a:r>
            <a:r>
              <a:rPr lang="en-US" sz="3000" b="1" i="1" dirty="0" smtClean="0"/>
              <a:t>on-road </a:t>
            </a:r>
            <a:r>
              <a:rPr lang="en-US" sz="3000" i="1" dirty="0" smtClean="0"/>
              <a:t>concentrations</a:t>
            </a:r>
            <a:endParaRPr lang="en-US" sz="3000" i="1" dirty="0"/>
          </a:p>
        </p:txBody>
      </p:sp>
      <p:sp>
        <p:nvSpPr>
          <p:cNvPr id="8" name="Rectangle 7"/>
          <p:cNvSpPr/>
          <p:nvPr/>
        </p:nvSpPr>
        <p:spPr>
          <a:xfrm>
            <a:off x="1383610" y="1763860"/>
            <a:ext cx="321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White: On-road; Shaded: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Current and former PhD students working on this subject: </a:t>
            </a:r>
            <a:r>
              <a:rPr lang="en-US" sz="2600" dirty="0" err="1" smtClean="0"/>
              <a:t>Zheming</a:t>
            </a:r>
            <a:r>
              <a:rPr lang="en-US" sz="2600" dirty="0" smtClean="0"/>
              <a:t> Tong, Jon Steffens, and Bo Yang</a:t>
            </a:r>
          </a:p>
          <a:p>
            <a:r>
              <a:rPr lang="en-US" sz="2600" dirty="0" smtClean="0"/>
              <a:t>Valuable discussions with Drs. Rich </a:t>
            </a:r>
            <a:r>
              <a:rPr lang="en-US" sz="2600" dirty="0" err="1" smtClean="0"/>
              <a:t>Baldauf</a:t>
            </a:r>
            <a:r>
              <a:rPr lang="en-US" sz="2600" dirty="0" smtClean="0"/>
              <a:t>, </a:t>
            </a:r>
            <a:r>
              <a:rPr lang="en-US" sz="2600" dirty="0" err="1" smtClean="0"/>
              <a:t>Vlad</a:t>
            </a:r>
            <a:r>
              <a:rPr lang="en-US" sz="2600" dirty="0" smtClean="0"/>
              <a:t> </a:t>
            </a:r>
            <a:r>
              <a:rPr lang="en-US" sz="2600" dirty="0" err="1" smtClean="0"/>
              <a:t>Isakov</a:t>
            </a:r>
            <a:r>
              <a:rPr lang="en-US" sz="2600" dirty="0" smtClean="0"/>
              <a:t> and </a:t>
            </a:r>
            <a:r>
              <a:rPr lang="en-US" sz="2600" dirty="0" err="1" smtClean="0"/>
              <a:t>Parik</a:t>
            </a:r>
            <a:r>
              <a:rPr lang="en-US" sz="2600" dirty="0" smtClean="0"/>
              <a:t> </a:t>
            </a:r>
            <a:r>
              <a:rPr lang="en-US" sz="2600" dirty="0" err="1" smtClean="0"/>
              <a:t>Deshmukh</a:t>
            </a:r>
            <a:r>
              <a:rPr lang="en-US" sz="2600" dirty="0" smtClean="0"/>
              <a:t> at </a:t>
            </a:r>
            <a:r>
              <a:rPr lang="en-US" sz="2600" dirty="0" smtClean="0"/>
              <a:t>USEPA</a:t>
            </a:r>
            <a:endParaRPr lang="en-US" sz="2600" dirty="0" smtClean="0"/>
          </a:p>
          <a:p>
            <a:r>
              <a:rPr lang="en-US" sz="2600" dirty="0" smtClean="0"/>
              <a:t>Experimental data from </a:t>
            </a:r>
            <a:r>
              <a:rPr lang="en-US" sz="2600" dirty="0" smtClean="0"/>
              <a:t>USEPA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Acknowledgments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9209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Relevant Properties and Processes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223" y="2932971"/>
            <a:ext cx="3691466" cy="18025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 smtClean="0"/>
              <a:t>Dispersion</a:t>
            </a:r>
          </a:p>
          <a:p>
            <a:r>
              <a:rPr lang="en-US" sz="2200" dirty="0" smtClean="0"/>
              <a:t>Deposition</a:t>
            </a:r>
          </a:p>
          <a:p>
            <a:r>
              <a:rPr lang="en-US" sz="2200" dirty="0" smtClean="0"/>
              <a:t>Aerosol dynamics and gas chemistry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866" y="1467555"/>
            <a:ext cx="3691467" cy="17977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Leaf area density/porosity</a:t>
            </a:r>
          </a:p>
          <a:p>
            <a:r>
              <a:rPr lang="en-US" sz="2400" dirty="0" smtClean="0"/>
              <a:t>Drag coefficient</a:t>
            </a:r>
          </a:p>
          <a:p>
            <a:r>
              <a:rPr lang="en-US" sz="2400" dirty="0" smtClean="0"/>
              <a:t>Width, height</a:t>
            </a:r>
          </a:p>
          <a:p>
            <a:r>
              <a:rPr lang="en-US" sz="2400" dirty="0" smtClean="0"/>
              <a:t>Barrier layout</a:t>
            </a:r>
          </a:p>
          <a:p>
            <a:r>
              <a:rPr lang="en-US" sz="2400" dirty="0" smtClean="0"/>
              <a:t>VOC emissions</a:t>
            </a:r>
          </a:p>
          <a:p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7222" y="1467555"/>
            <a:ext cx="4120444" cy="9962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Wind speed, direction</a:t>
            </a:r>
          </a:p>
          <a:p>
            <a:r>
              <a:rPr lang="en-US" sz="2200" dirty="0" smtClean="0"/>
              <a:t>Atmospheric stability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335" y="3428831"/>
            <a:ext cx="4670776" cy="16707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Highway geometry</a:t>
            </a:r>
          </a:p>
          <a:p>
            <a:r>
              <a:rPr lang="en-US" sz="2200" dirty="0" smtClean="0"/>
              <a:t>Road properties</a:t>
            </a:r>
          </a:p>
          <a:p>
            <a:r>
              <a:rPr lang="en-US" sz="2200" dirty="0" smtClean="0"/>
              <a:t>Traffic conditions (volume, mix, etc.)</a:t>
            </a:r>
          </a:p>
          <a:p>
            <a:r>
              <a:rPr lang="en-US" sz="2200" dirty="0" smtClean="0"/>
              <a:t>Surrounding structures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28" y="2013660"/>
            <a:ext cx="1008944" cy="1008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530526"/>
            <a:ext cx="8890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311" y="3428831"/>
            <a:ext cx="1052689" cy="947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355" y="2968819"/>
            <a:ext cx="1143000" cy="83946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034845" y="5257150"/>
            <a:ext cx="3891844" cy="14506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Particle size distribution</a:t>
            </a:r>
          </a:p>
          <a:p>
            <a:r>
              <a:rPr lang="en-US" sz="2200" dirty="0" smtClean="0"/>
              <a:t>Concentrations of air toxics </a:t>
            </a:r>
          </a:p>
          <a:p>
            <a:r>
              <a:rPr lang="en-US" sz="2200" dirty="0" smtClean="0"/>
              <a:t>Human exposure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840111" y="4019949"/>
            <a:ext cx="395112" cy="356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582761">
            <a:off x="3960034" y="2618787"/>
            <a:ext cx="1253253" cy="356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738210" y="2581085"/>
            <a:ext cx="526741" cy="356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6823429" y="4735530"/>
            <a:ext cx="356303" cy="52162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7126" y="4275325"/>
            <a:ext cx="2492018" cy="47200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2514157" y="5192463"/>
            <a:ext cx="657748" cy="47200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38668" y="5802487"/>
            <a:ext cx="3513665" cy="9052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Design parameters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210" y="5816597"/>
            <a:ext cx="912393" cy="8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More on the Atmospheric Processes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95060"/>
            <a:ext cx="8348133" cy="4525963"/>
          </a:xfrm>
        </p:spPr>
        <p:txBody>
          <a:bodyPr>
            <a:noAutofit/>
          </a:bodyPr>
          <a:lstStyle/>
          <a:p>
            <a:r>
              <a:rPr lang="en-US" sz="2300" dirty="0"/>
              <a:t>Dispersion</a:t>
            </a:r>
          </a:p>
          <a:p>
            <a:pPr lvl="1"/>
            <a:r>
              <a:rPr lang="en-US" sz="2300" dirty="0" smtClean="0"/>
              <a:t>Solid barrier effect: creating upward momentum and enhancing plume dispersion -&gt; lower ground level conc. behind the barrier</a:t>
            </a:r>
          </a:p>
          <a:p>
            <a:pPr lvl="1"/>
            <a:r>
              <a:rPr lang="en-US" sz="2300" dirty="0" smtClean="0"/>
              <a:t>Windbreak effect: plume going through the canopy at slower speed -&gt; higher </a:t>
            </a:r>
            <a:r>
              <a:rPr lang="en-US" sz="2300" dirty="0"/>
              <a:t>ground level conc. </a:t>
            </a:r>
            <a:endParaRPr lang="en-US" sz="2300" dirty="0" smtClean="0"/>
          </a:p>
          <a:p>
            <a:pPr lvl="1"/>
            <a:r>
              <a:rPr lang="en-US" sz="2300" dirty="0" smtClean="0"/>
              <a:t>On-road accumulation: higher on-road conc., </a:t>
            </a:r>
            <a:r>
              <a:rPr lang="en-US" sz="2300" dirty="0"/>
              <a:t>b</a:t>
            </a:r>
            <a:r>
              <a:rPr lang="en-US" sz="2300" dirty="0" smtClean="0"/>
              <a:t>ut lower </a:t>
            </a:r>
            <a:r>
              <a:rPr lang="en-US" sz="2300" dirty="0"/>
              <a:t>ground level conc. behind the barrier</a:t>
            </a:r>
            <a:endParaRPr lang="en-US" sz="2300" dirty="0" smtClean="0"/>
          </a:p>
          <a:p>
            <a:r>
              <a:rPr lang="en-US" sz="2300" dirty="0" smtClean="0"/>
              <a:t>Deposition</a:t>
            </a:r>
          </a:p>
          <a:p>
            <a:pPr lvl="1"/>
            <a:r>
              <a:rPr lang="en-US" sz="2300" dirty="0" smtClean="0"/>
              <a:t>Size dependent</a:t>
            </a:r>
          </a:p>
          <a:p>
            <a:pPr lvl="1"/>
            <a:r>
              <a:rPr lang="en-US" sz="2300" dirty="0" smtClean="0"/>
              <a:t>Time dependent</a:t>
            </a:r>
          </a:p>
          <a:p>
            <a:pPr lvl="1"/>
            <a:r>
              <a:rPr lang="en-US" sz="2300" dirty="0" smtClean="0"/>
              <a:t>Re-suspension?</a:t>
            </a:r>
            <a:endParaRPr lang="en-US" sz="2300" dirty="0"/>
          </a:p>
          <a:p>
            <a:r>
              <a:rPr lang="en-US" sz="2300" dirty="0"/>
              <a:t>Aerosol dynamics and gas chemistry</a:t>
            </a:r>
          </a:p>
          <a:p>
            <a:endParaRPr lang="en-US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9835444" y="304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25" y="3276220"/>
            <a:ext cx="6780361" cy="3206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77" y="3699932"/>
            <a:ext cx="6362853" cy="25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9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7270"/>
          <a:stretch/>
        </p:blipFill>
        <p:spPr>
          <a:xfrm>
            <a:off x="445119" y="1600201"/>
            <a:ext cx="4289354" cy="3677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C</a:t>
            </a:r>
            <a:r>
              <a:rPr lang="en-US" sz="3200" i="1" dirty="0" smtClean="0"/>
              <a:t>omprehensive </a:t>
            </a:r>
            <a:r>
              <a:rPr lang="en-US" sz="3200" b="1" i="1" dirty="0" smtClean="0"/>
              <a:t>T</a:t>
            </a:r>
            <a:r>
              <a:rPr lang="en-US" sz="3200" i="1" dirty="0" smtClean="0"/>
              <a:t>urbulent </a:t>
            </a:r>
            <a:r>
              <a:rPr lang="en-US" sz="3200" b="1" i="1" dirty="0" smtClean="0"/>
              <a:t>A</a:t>
            </a:r>
            <a:r>
              <a:rPr lang="en-US" sz="3200" i="1" dirty="0" smtClean="0"/>
              <a:t>erosol and </a:t>
            </a:r>
            <a:r>
              <a:rPr lang="en-US" sz="3200" b="1" i="1" dirty="0" smtClean="0"/>
              <a:t>G</a:t>
            </a:r>
            <a:r>
              <a:rPr lang="en-US" sz="3200" i="1" dirty="0" smtClean="0"/>
              <a:t>as Chemistry (CTAG)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671" y="1600200"/>
            <a:ext cx="4841796" cy="2985911"/>
          </a:xfrm>
          <a:prstGeom prst="rect">
            <a:avLst/>
          </a:prstGeom>
        </p:spPr>
      </p:pic>
      <p:pic>
        <p:nvPicPr>
          <p:cNvPr id="5" name="Picture 4" descr="C:\Users\Yan\Desktop\Rochester\Reply to reviewers\New-figures\Fig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4" y="2836333"/>
            <a:ext cx="6584245" cy="402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543" y="3894666"/>
            <a:ext cx="6312924" cy="27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Past work on Transportation and Air Quality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1646934"/>
            <a:ext cx="8948345" cy="41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769"/>
            <a:ext cx="9202932" cy="25224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i="1" dirty="0" smtClean="0">
                <a:cs typeface="Calibri"/>
              </a:rPr>
              <a:t>Revisiting </a:t>
            </a:r>
            <a:r>
              <a:rPr lang="en-US" sz="3000" i="1" dirty="0" smtClean="0">
                <a:latin typeface="Calibri"/>
                <a:cs typeface="Calibri"/>
              </a:rPr>
              <a:t>Chapel </a:t>
            </a:r>
            <a:r>
              <a:rPr lang="en-US" sz="3000" i="1" dirty="0">
                <a:latin typeface="Calibri"/>
                <a:cs typeface="Calibri"/>
              </a:rPr>
              <a:t>Hill </a:t>
            </a:r>
            <a:r>
              <a:rPr lang="en-US" sz="3000" i="1" dirty="0" smtClean="0">
                <a:latin typeface="Calibri"/>
                <a:cs typeface="Calibri"/>
              </a:rPr>
              <a:t>Experimental Dataset with </a:t>
            </a:r>
            <a:br>
              <a:rPr lang="en-US" sz="3000" i="1" dirty="0" smtClean="0">
                <a:latin typeface="Calibri"/>
                <a:cs typeface="Calibri"/>
              </a:rPr>
            </a:br>
            <a:r>
              <a:rPr lang="en-US" sz="3000" i="1" dirty="0" smtClean="0">
                <a:latin typeface="Calibri"/>
                <a:cs typeface="Calibri"/>
              </a:rPr>
              <a:t>Large </a:t>
            </a:r>
            <a:r>
              <a:rPr lang="en-US" sz="3000" i="1" dirty="0" smtClean="0">
                <a:latin typeface="Calibri"/>
                <a:cs typeface="Calibri"/>
              </a:rPr>
              <a:t>Eddy Simulation (LES)</a:t>
            </a:r>
            <a:endParaRPr lang="en-US" sz="3000" i="1" dirty="0">
              <a:latin typeface="Calibri"/>
              <a:cs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46" y="1545957"/>
            <a:ext cx="2483554" cy="25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01" y="1449885"/>
            <a:ext cx="6635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/>
              </a:rPr>
              <a:t>The Chapel Hill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(NC) dataset was collected by USEPA and Duke researchers (</a:t>
            </a:r>
            <a:r>
              <a:rPr lang="en-US" sz="2000" dirty="0" err="1" smtClean="0">
                <a:cs typeface="Calibri"/>
              </a:rPr>
              <a:t>Hagler</a:t>
            </a:r>
            <a:r>
              <a:rPr lang="en-US" sz="2000" dirty="0" smtClean="0">
                <a:cs typeface="Calibri"/>
              </a:rPr>
              <a:t> et al., 2011).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/>
              </a:rPr>
              <a:t>Steffens et al. (2012) employed RANS turbulence model and two different particle deposition models to simulate the dataset.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/>
              </a:rPr>
              <a:t>We recently applied the Large </a:t>
            </a:r>
            <a:r>
              <a:rPr lang="en-US" sz="2000" dirty="0" smtClean="0">
                <a:latin typeface="Calibri"/>
                <a:cs typeface="Calibri"/>
              </a:rPr>
              <a:t>Eddy </a:t>
            </a:r>
            <a:r>
              <a:rPr lang="en-US" sz="2000" dirty="0" smtClean="0">
                <a:latin typeface="Calibri"/>
                <a:cs typeface="Calibri"/>
              </a:rPr>
              <a:t>Simulation </a:t>
            </a:r>
            <a:r>
              <a:rPr lang="en-US" sz="2000" dirty="0" smtClean="0">
                <a:latin typeface="Calibri"/>
                <a:cs typeface="Calibri"/>
              </a:rPr>
              <a:t>(LES</a:t>
            </a:r>
            <a:r>
              <a:rPr lang="en-US" sz="2000" dirty="0" smtClean="0">
                <a:latin typeface="Calibri"/>
                <a:cs typeface="Calibri"/>
              </a:rPr>
              <a:t>) model to re-simulate the dataset.</a:t>
            </a: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LES </a:t>
            </a:r>
            <a:r>
              <a:rPr lang="en-US" sz="2000" dirty="0" smtClean="0">
                <a:latin typeface="Calibri"/>
                <a:cs typeface="Calibri"/>
              </a:rPr>
              <a:t>model shows </a:t>
            </a:r>
            <a:r>
              <a:rPr lang="en-US" sz="2000" dirty="0" smtClean="0">
                <a:latin typeface="Calibri"/>
                <a:cs typeface="Calibri"/>
              </a:rPr>
              <a:t>generally good agreement.</a:t>
            </a: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188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Design Configurations</a:t>
            </a:r>
            <a:endParaRPr lang="en-US" sz="3200" i="1" dirty="0"/>
          </a:p>
        </p:txBody>
      </p:sp>
      <p:pic>
        <p:nvPicPr>
          <p:cNvPr id="4" name="Picture 3" descr="Schematics_New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749"/>
            <a:ext cx="9144000" cy="26263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0" y="4058059"/>
            <a:ext cx="8927027" cy="24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9605" y="6570536"/>
            <a:ext cx="2974395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1400" dirty="0"/>
              <a:t>Tong </a:t>
            </a:r>
            <a:r>
              <a:rPr lang="en-US" sz="1400" dirty="0" smtClean="0"/>
              <a:t>et al., manuscript in preparation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122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Main Assumptions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Highway conditions are taken as the same as those in the Chapel Hill experiment </a:t>
            </a:r>
          </a:p>
          <a:p>
            <a:r>
              <a:rPr lang="en-US" sz="2400" dirty="0" smtClean="0"/>
              <a:t>Infinite long barrier</a:t>
            </a:r>
          </a:p>
          <a:p>
            <a:r>
              <a:rPr lang="en-US" sz="2400" dirty="0" smtClean="0"/>
              <a:t>Baseline case:</a:t>
            </a:r>
          </a:p>
          <a:p>
            <a:pPr lvl="1"/>
            <a:r>
              <a:rPr lang="en-US" sz="2400" dirty="0" smtClean="0"/>
              <a:t>Leaf area density and drag coefficient taken from </a:t>
            </a:r>
            <a:r>
              <a:rPr lang="en-US" sz="2400" dirty="0"/>
              <a:t>the Chapel Hill </a:t>
            </a:r>
            <a:r>
              <a:rPr lang="en-US" sz="2400" dirty="0" smtClean="0"/>
              <a:t>experiment (conifer)</a:t>
            </a:r>
          </a:p>
          <a:p>
            <a:pPr lvl="1"/>
            <a:r>
              <a:rPr lang="en-US" sz="2400" dirty="0" smtClean="0"/>
              <a:t>Perpendicular wind direction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1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725</Words>
  <Application>Microsoft Macintosh PowerPoint</Application>
  <PresentationFormat>On-screen Show (4:3)</PresentationFormat>
  <Paragraphs>107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Roadside Vegetation Barrier Designs to Mitigate Near-Road Air Pollution Impacts </vt:lpstr>
      <vt:lpstr>Acknowledgments</vt:lpstr>
      <vt:lpstr>Relevant Properties and Processes</vt:lpstr>
      <vt:lpstr>More on the Atmospheric Processes</vt:lpstr>
      <vt:lpstr>Comprehensive Turbulent Aerosol and Gas Chemistry (CTAG)</vt:lpstr>
      <vt:lpstr>Past work on Transportation and Air Quality</vt:lpstr>
      <vt:lpstr>Revisiting Chapel Hill Experimental Dataset with  Large Eddy Simulation (LES)</vt:lpstr>
      <vt:lpstr>Design Configurations</vt:lpstr>
      <vt:lpstr>Main Assumptions</vt:lpstr>
      <vt:lpstr>Case 1: Horizontal Gradient</vt:lpstr>
      <vt:lpstr>Case 1: Particle Size Distribution</vt:lpstr>
      <vt:lpstr>PowerPoint Presentation</vt:lpstr>
      <vt:lpstr>Sensitivity: Leaf Area Density (LAD) </vt:lpstr>
      <vt:lpstr>Sensitivity: Barrier Width </vt:lpstr>
      <vt:lpstr>Sensitivity: Wind Direction</vt:lpstr>
      <vt:lpstr>Edge Effects</vt:lpstr>
      <vt:lpstr>Report Card for Model Capability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</dc:title>
  <dc:creator>Max</dc:creator>
  <cp:lastModifiedBy>Max</cp:lastModifiedBy>
  <cp:revision>55</cp:revision>
  <dcterms:created xsi:type="dcterms:W3CDTF">2015-05-30T03:09:54Z</dcterms:created>
  <dcterms:modified xsi:type="dcterms:W3CDTF">2015-06-02T19:04:15Z</dcterms:modified>
</cp:coreProperties>
</file>